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792" r:id="rId3"/>
    <p:sldMasterId id="2147483816" r:id="rId4"/>
    <p:sldMasterId id="2147483828" r:id="rId5"/>
  </p:sldMasterIdLst>
  <p:notesMasterIdLst>
    <p:notesMasterId r:id="rId37"/>
  </p:notesMasterIdLst>
  <p:sldIdLst>
    <p:sldId id="256" r:id="rId6"/>
    <p:sldId id="257" r:id="rId7"/>
    <p:sldId id="259" r:id="rId8"/>
    <p:sldId id="260" r:id="rId9"/>
    <p:sldId id="287" r:id="rId10"/>
    <p:sldId id="288" r:id="rId11"/>
    <p:sldId id="261" r:id="rId12"/>
    <p:sldId id="262" r:id="rId13"/>
    <p:sldId id="258" r:id="rId14"/>
    <p:sldId id="263" r:id="rId15"/>
    <p:sldId id="264" r:id="rId16"/>
    <p:sldId id="266" r:id="rId17"/>
    <p:sldId id="268" r:id="rId18"/>
    <p:sldId id="277" r:id="rId19"/>
    <p:sldId id="269" r:id="rId20"/>
    <p:sldId id="270" r:id="rId21"/>
    <p:sldId id="283" r:id="rId22"/>
    <p:sldId id="271" r:id="rId23"/>
    <p:sldId id="278" r:id="rId24"/>
    <p:sldId id="272" r:id="rId25"/>
    <p:sldId id="273" r:id="rId26"/>
    <p:sldId id="274" r:id="rId27"/>
    <p:sldId id="275" r:id="rId28"/>
    <p:sldId id="276" r:id="rId29"/>
    <p:sldId id="284" r:id="rId30"/>
    <p:sldId id="285" r:id="rId31"/>
    <p:sldId id="279" r:id="rId32"/>
    <p:sldId id="280" r:id="rId33"/>
    <p:sldId id="281" r:id="rId34"/>
    <p:sldId id="286" r:id="rId35"/>
    <p:sldId id="28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370" autoAdjust="0"/>
    <p:restoredTop sz="86409" autoAdjust="0"/>
  </p:normalViewPr>
  <p:slideViewPr>
    <p:cSldViewPr>
      <p:cViewPr>
        <p:scale>
          <a:sx n="100" d="100"/>
          <a:sy n="100" d="100"/>
        </p:scale>
        <p:origin x="-1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D085C-64F0-4360-B3D1-533F5CA1DF0F}" type="datetimeFigureOut">
              <a:rPr lang="en-US" smtClean="0"/>
              <a:pPr/>
              <a:t>12/10/2008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09A700-8810-4D95-9B60-6CAA3AFBEB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09A700-8810-4D95-9B60-6CAA3AFBEB1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09A700-8810-4D95-9B60-6CAA3AFBEB1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09A700-8810-4D95-9B60-6CAA3AFBEB1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09A700-8810-4D95-9B60-6CAA3AFBEB1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09A700-8810-4D95-9B60-6CAA3AFBEB1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09A700-8810-4D95-9B60-6CAA3AFBEB1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22DD9FDE-1793-4C7E-ADB8-1D98E5D8FFF5}"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2DD9FDE-1793-4C7E-ADB8-1D98E5D8FFF5}"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DD9FDE-1793-4C7E-ADB8-1D98E5D8FFF5}"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2DD9FDE-1793-4C7E-ADB8-1D98E5D8FFF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DD9FDE-1793-4C7E-ADB8-1D98E5D8FFF5}"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DD9FDE-1793-4C7E-ADB8-1D98E5D8FFF5}"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DD9FDE-1793-4C7E-ADB8-1D98E5D8FFF5}"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22DD9FDE-1793-4C7E-ADB8-1D98E5D8FFF5}"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943A7C0-D2ED-4D4A-AB26-8B71C111CA6B}" type="datetimeFigureOut">
              <a:rPr lang="en-US" smtClean="0"/>
              <a:pPr/>
              <a:t>12/10/2008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2DD9FDE-1793-4C7E-ADB8-1D98E5D8FFF5}"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43A7C0-D2ED-4D4A-AB26-8B71C111CA6B}" type="datetimeFigureOut">
              <a:rPr lang="en-US" smtClean="0"/>
              <a:pPr/>
              <a:t>12/10/2008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2DD9FDE-1793-4C7E-ADB8-1D98E5D8FFF5}"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943A7C0-D2ED-4D4A-AB26-8B71C111CA6B}" type="datetimeFigureOut">
              <a:rPr lang="en-US" smtClean="0"/>
              <a:pPr/>
              <a:t>12/10/2008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2DD9FDE-1793-4C7E-ADB8-1D98E5D8FFF5}"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943A7C0-D2ED-4D4A-AB26-8B71C111CA6B}" type="datetimeFigureOut">
              <a:rPr lang="en-US" smtClean="0"/>
              <a:pPr/>
              <a:t>12/10/2008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2DD9FDE-1793-4C7E-ADB8-1D98E5D8FFF5}"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943A7C0-D2ED-4D4A-AB26-8B71C111CA6B}" type="datetimeFigureOut">
              <a:rPr lang="en-US" smtClean="0"/>
              <a:pPr/>
              <a:t>12/10/2008</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22DD9FDE-1793-4C7E-ADB8-1D98E5D8FFF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943A7C0-D2ED-4D4A-AB26-8B71C111CA6B}" type="datetimeFigureOut">
              <a:rPr lang="en-US" smtClean="0"/>
              <a:pPr/>
              <a:t>12/10/2008</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22DD9FDE-1793-4C7E-ADB8-1D98E5D8FFF5}"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943A7C0-D2ED-4D4A-AB26-8B71C111CA6B}" type="datetimeFigureOut">
              <a:rPr lang="en-US" smtClean="0"/>
              <a:pPr/>
              <a:t>12/10/2008</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22DD9FDE-1793-4C7E-ADB8-1D98E5D8FFF5}"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943A7C0-D2ED-4D4A-AB26-8B71C111CA6B}" type="datetimeFigureOut">
              <a:rPr lang="en-US" smtClean="0"/>
              <a:pPr/>
              <a:t>12/10/2008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2DD9FDE-1793-4C7E-ADB8-1D98E5D8FFF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943A7C0-D2ED-4D4A-AB26-8B71C111CA6B}" type="datetimeFigureOut">
              <a:rPr lang="en-US" smtClean="0"/>
              <a:pPr/>
              <a:t>12/10/2008</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2DD9FDE-1793-4C7E-ADB8-1D98E5D8FFF5}"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43A7C0-D2ED-4D4A-AB26-8B71C111CA6B}" type="datetimeFigureOut">
              <a:rPr lang="en-US" smtClean="0"/>
              <a:pPr/>
              <a:t>12/10/2008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2DD9FDE-1793-4C7E-ADB8-1D98E5D8FFF5}"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43A7C0-D2ED-4D4A-AB26-8B71C111CA6B}" type="datetimeFigureOut">
              <a:rPr lang="en-US" smtClean="0"/>
              <a:pPr/>
              <a:t>12/10/2008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2DD9FDE-1793-4C7E-ADB8-1D98E5D8FFF5}"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943A7C0-D2ED-4D4A-AB26-8B71C111CA6B}" type="datetimeFigureOut">
              <a:rPr lang="en-US" smtClean="0"/>
              <a:pPr/>
              <a:t>12/10/2008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2DD9FDE-1793-4C7E-ADB8-1D98E5D8FFF5}"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43A7C0-D2ED-4D4A-AB26-8B71C111CA6B}" type="datetimeFigureOut">
              <a:rPr lang="en-US" smtClean="0"/>
              <a:pPr/>
              <a:t>12/10/2008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2DD9FDE-1793-4C7E-ADB8-1D98E5D8FFF5}"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943A7C0-D2ED-4D4A-AB26-8B71C111CA6B}" type="datetimeFigureOut">
              <a:rPr lang="en-US" smtClean="0"/>
              <a:pPr/>
              <a:t>12/10/2008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2DD9FDE-1793-4C7E-ADB8-1D98E5D8FFF5}"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943A7C0-D2ED-4D4A-AB26-8B71C111CA6B}" type="datetimeFigureOut">
              <a:rPr lang="en-US" smtClean="0"/>
              <a:pPr/>
              <a:t>12/10/2008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2DD9FDE-1793-4C7E-ADB8-1D98E5D8FFF5}"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943A7C0-D2ED-4D4A-AB26-8B71C111CA6B}" type="datetimeFigureOut">
              <a:rPr lang="en-US" smtClean="0"/>
              <a:pPr/>
              <a:t>12/10/2008</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22DD9FDE-1793-4C7E-ADB8-1D98E5D8FFF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943A7C0-D2ED-4D4A-AB26-8B71C111CA6B}" type="datetimeFigureOut">
              <a:rPr lang="en-US" smtClean="0"/>
              <a:pPr/>
              <a:t>12/10/2008</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22DD9FDE-1793-4C7E-ADB8-1D98E5D8FFF5}"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943A7C0-D2ED-4D4A-AB26-8B71C111CA6B}" type="datetimeFigureOut">
              <a:rPr lang="en-US" smtClean="0"/>
              <a:pPr/>
              <a:t>12/10/2008</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22DD9FDE-1793-4C7E-ADB8-1D98E5D8FFF5}"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943A7C0-D2ED-4D4A-AB26-8B71C111CA6B}" type="datetimeFigureOut">
              <a:rPr lang="en-US" smtClean="0"/>
              <a:pPr/>
              <a:t>12/10/2008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2DD9FDE-1793-4C7E-ADB8-1D98E5D8FFF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943A7C0-D2ED-4D4A-AB26-8B71C111CA6B}" type="datetimeFigureOut">
              <a:rPr lang="en-US" smtClean="0"/>
              <a:pPr/>
              <a:t>12/10/2008</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2DD9FDE-1793-4C7E-ADB8-1D98E5D8FFF5}"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43A7C0-D2ED-4D4A-AB26-8B71C111CA6B}" type="datetimeFigureOut">
              <a:rPr lang="en-US" smtClean="0"/>
              <a:pPr/>
              <a:t>12/10/2008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2DD9FDE-1793-4C7E-ADB8-1D98E5D8FFF5}"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43A7C0-D2ED-4D4A-AB26-8B71C111CA6B}" type="datetimeFigureOut">
              <a:rPr lang="en-US" smtClean="0"/>
              <a:pPr/>
              <a:t>12/10/2008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2DD9FDE-1793-4C7E-ADB8-1D98E5D8FF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DD9FDE-1793-4C7E-ADB8-1D98E5D8FF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43A7C0-D2ED-4D4A-AB26-8B71C111CA6B}" type="datetimeFigureOut">
              <a:rPr lang="en-US" smtClean="0"/>
              <a:pPr/>
              <a:t>12/10/2008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22DD9FDE-1793-4C7E-ADB8-1D98E5D8FFF5}"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943A7C0-D2ED-4D4A-AB26-8B71C111CA6B}" type="datetimeFigureOut">
              <a:rPr lang="en-US" smtClean="0"/>
              <a:pPr/>
              <a:t>12/10/2008</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2DD9FDE-1793-4C7E-ADB8-1D98E5D8FFF5}"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943A7C0-D2ED-4D4A-AB26-8B71C111CA6B}" type="datetimeFigureOut">
              <a:rPr lang="en-US" smtClean="0"/>
              <a:pPr/>
              <a:t>12/10/2008</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2DD9FDE-1793-4C7E-ADB8-1D98E5D8FFF5}"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943A7C0-D2ED-4D4A-AB26-8B71C111CA6B}" type="datetimeFigureOut">
              <a:rPr lang="en-US" smtClean="0"/>
              <a:pPr/>
              <a:t>12/10/2008</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2DD9FDE-1793-4C7E-ADB8-1D98E5D8FF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943A7C0-D2ED-4D4A-AB26-8B71C111CA6B}" type="datetimeFigureOut">
              <a:rPr lang="en-US" smtClean="0"/>
              <a:pPr/>
              <a:t>12/10/2008</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2DD9FDE-1793-4C7E-ADB8-1D98E5D8FF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943A7C0-D2ED-4D4A-AB26-8B71C111CA6B}" type="datetimeFigureOut">
              <a:rPr lang="en-US" smtClean="0"/>
              <a:pPr/>
              <a:t>12/10/2008</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2DD9FDE-1793-4C7E-ADB8-1D98E5D8FF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pa.gov/OGWDW/contaminants/dw_contamfs/nitrates.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ater.usgs.gov/nawqa/trace/arsenic/"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Geochemistry of Calcareous Fens in the Minnesota River Basin</a:t>
            </a:r>
            <a:endParaRPr lang="en-US" dirty="0"/>
          </a:p>
        </p:txBody>
      </p:sp>
      <p:sp>
        <p:nvSpPr>
          <p:cNvPr id="3" name="Subtitle 2"/>
          <p:cNvSpPr>
            <a:spLocks noGrp="1"/>
          </p:cNvSpPr>
          <p:nvPr>
            <p:ph type="subTitle" idx="1"/>
          </p:nvPr>
        </p:nvSpPr>
        <p:spPr/>
        <p:txBody>
          <a:bodyPr/>
          <a:lstStyle/>
          <a:p>
            <a:pPr algn="r"/>
            <a:r>
              <a:rPr lang="en-US" dirty="0" smtClean="0"/>
              <a:t>Hunter J. Hubrig</a:t>
            </a:r>
          </a:p>
          <a:p>
            <a:pPr algn="r"/>
            <a:r>
              <a:rPr lang="en-US" dirty="0" smtClean="0"/>
              <a:t>Michael L. Ginsbach</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Overview of Paper – Groundwater Geochemistry</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The basis of the geochemical analysis is to focus on what substances are being brought into and out of our fen – water is running into the fen on one side and out on the other.</a:t>
            </a:r>
          </a:p>
          <a:p>
            <a:pPr>
              <a:buNone/>
            </a:pPr>
            <a:endParaRPr lang="en-US" dirty="0" smtClean="0"/>
          </a:p>
          <a:p>
            <a:r>
              <a:rPr lang="en-US" dirty="0" smtClean="0"/>
              <a:t>Measurements were taken of the individual species of the western fens and eastern fens.</a:t>
            </a:r>
          </a:p>
          <a:p>
            <a:pPr>
              <a:buNone/>
            </a:pPr>
            <a:endParaRPr lang="en-US" dirty="0" smtClean="0"/>
          </a:p>
          <a:p>
            <a:r>
              <a:rPr lang="en-US" dirty="0" smtClean="0"/>
              <a:t>Saturation indexes of calcite, dolomite, and gypsum were presented to give us an idea of the levels of these important minerals in our calcareous fens.</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Research to Paper</a:t>
            </a:r>
            <a:endParaRPr lang="en-US" dirty="0"/>
          </a:p>
        </p:txBody>
      </p:sp>
      <p:sp>
        <p:nvSpPr>
          <p:cNvPr id="3" name="Content Placeholder 2"/>
          <p:cNvSpPr>
            <a:spLocks noGrp="1"/>
          </p:cNvSpPr>
          <p:nvPr>
            <p:ph idx="1"/>
          </p:nvPr>
        </p:nvSpPr>
        <p:spPr/>
        <p:txBody>
          <a:bodyPr>
            <a:normAutofit lnSpcReduction="10000"/>
          </a:bodyPr>
          <a:lstStyle/>
          <a:p>
            <a:r>
              <a:rPr lang="en-US" dirty="0" smtClean="0"/>
              <a:t>To expand on the information presented within our paper, we decided to focus on agricultural factors that could negatively impact the fragile environments found within our calcareous fens.</a:t>
            </a:r>
          </a:p>
          <a:p>
            <a:pPr>
              <a:buNone/>
            </a:pPr>
            <a:endParaRPr lang="en-US" dirty="0" smtClean="0"/>
          </a:p>
          <a:p>
            <a:r>
              <a:rPr lang="en-US" dirty="0" smtClean="0"/>
              <a:t>Because of geographic location, only the western fens were considered – they are located in prime agricultural regions.  The eastern fens are located in more urban areas, where farming is not a major industry.  These eastern fens have also been disturbed much more than the fens in the west.</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Nitrogen Runoff</a:t>
            </a:r>
            <a:endParaRPr lang="en-US" dirty="0"/>
          </a:p>
        </p:txBody>
      </p:sp>
      <p:sp>
        <p:nvSpPr>
          <p:cNvPr id="3" name="Content Placeholder 2"/>
          <p:cNvSpPr>
            <a:spLocks noGrp="1"/>
          </p:cNvSpPr>
          <p:nvPr>
            <p:ph idx="1"/>
          </p:nvPr>
        </p:nvSpPr>
        <p:spPr/>
        <p:txBody>
          <a:bodyPr/>
          <a:lstStyle/>
          <a:p>
            <a:r>
              <a:rPr lang="en-US" dirty="0" smtClean="0"/>
              <a:t>To check the possible impact the agricultural industry could have on the fragile environment of the fens, we decided to increase the amount of nitrate and ammonium, two common components of fertilizer.</a:t>
            </a:r>
          </a:p>
          <a:p>
            <a:pPr>
              <a:buNone/>
            </a:pPr>
            <a:endParaRPr lang="en-US" dirty="0" smtClean="0"/>
          </a:p>
          <a:p>
            <a:r>
              <a:rPr lang="en-US" dirty="0" smtClean="0"/>
              <a:t>We compared output of the initial measurements taken from the water table level measurements of the western fens to the output created from PHREEQC when we increased the amounts of these nitrogen compounds.</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Nitrogen Runoff</a:t>
            </a:r>
            <a:endParaRPr lang="en-US" dirty="0"/>
          </a:p>
        </p:txBody>
      </p:sp>
      <p:pic>
        <p:nvPicPr>
          <p:cNvPr id="2052" name="Picture 4"/>
          <p:cNvPicPr>
            <a:picLocks noGrp="1" noChangeAspect="1" noChangeArrowheads="1"/>
          </p:cNvPicPr>
          <p:nvPr>
            <p:ph idx="1"/>
          </p:nvPr>
        </p:nvPicPr>
        <p:blipFill>
          <a:blip r:embed="rId3"/>
          <a:srcRect/>
          <a:stretch>
            <a:fillRect/>
          </a:stretch>
        </p:blipFill>
        <p:spPr bwMode="auto">
          <a:xfrm>
            <a:off x="849072" y="1935163"/>
            <a:ext cx="7445856" cy="43894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Nitrogen Runoff</a:t>
            </a:r>
            <a:endParaRPr lang="en-US" dirty="0"/>
          </a:p>
        </p:txBody>
      </p:sp>
      <p:pic>
        <p:nvPicPr>
          <p:cNvPr id="7170" name="Picture 2"/>
          <p:cNvPicPr>
            <a:picLocks noGrp="1" noChangeAspect="1" noChangeArrowheads="1"/>
          </p:cNvPicPr>
          <p:nvPr>
            <p:ph idx="1"/>
          </p:nvPr>
        </p:nvPicPr>
        <p:blipFill>
          <a:blip r:embed="rId3"/>
          <a:srcRect/>
          <a:stretch>
            <a:fillRect/>
          </a:stretch>
        </p:blipFill>
        <p:spPr bwMode="auto">
          <a:xfrm>
            <a:off x="457200" y="2084343"/>
            <a:ext cx="8229600" cy="418315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Nitrogen Runoff</a:t>
            </a:r>
            <a:endParaRPr lang="en-US" dirty="0"/>
          </a:p>
        </p:txBody>
      </p:sp>
      <p:graphicFrame>
        <p:nvGraphicFramePr>
          <p:cNvPr id="4" name="Content Placeholder 3"/>
          <p:cNvGraphicFramePr>
            <a:graphicFrameLocks noGrp="1"/>
          </p:cNvGraphicFramePr>
          <p:nvPr>
            <p:ph idx="1"/>
          </p:nvPr>
        </p:nvGraphicFramePr>
        <p:xfrm>
          <a:off x="457200" y="2479040"/>
          <a:ext cx="8305800" cy="1813560"/>
        </p:xfrm>
        <a:graphic>
          <a:graphicData uri="http://schemas.openxmlformats.org/drawingml/2006/table">
            <a:tbl>
              <a:tblPr firstRow="1" bandRow="1">
                <a:tableStyleId>{F5AB1C69-6EDB-4FF4-983F-18BD219EF322}</a:tableStyleId>
              </a:tblPr>
              <a:tblGrid>
                <a:gridCol w="2052249"/>
                <a:gridCol w="1955445"/>
                <a:gridCol w="2149053"/>
                <a:gridCol w="2149053"/>
              </a:tblGrid>
              <a:tr h="370840">
                <a:tc>
                  <a:txBody>
                    <a:bodyPr/>
                    <a:lstStyle/>
                    <a:p>
                      <a:pPr algn="ctr"/>
                      <a:r>
                        <a:rPr lang="en-US" sz="2000" u="sng" dirty="0" smtClean="0"/>
                        <a:t>Mineral</a:t>
                      </a:r>
                      <a:endParaRPr lang="en-US" sz="2000" u="sng" dirty="0"/>
                    </a:p>
                  </a:txBody>
                  <a:tcPr/>
                </a:tc>
                <a:tc>
                  <a:txBody>
                    <a:bodyPr/>
                    <a:lstStyle/>
                    <a:p>
                      <a:pPr algn="ctr"/>
                      <a:r>
                        <a:rPr lang="en-US" sz="2000" u="sng" dirty="0" smtClean="0"/>
                        <a:t>SI in</a:t>
                      </a:r>
                      <a:r>
                        <a:rPr lang="en-US" sz="2000" u="sng" baseline="0" dirty="0" smtClean="0"/>
                        <a:t> </a:t>
                      </a:r>
                      <a:r>
                        <a:rPr lang="en-US" sz="2000" u="sng" dirty="0" smtClean="0"/>
                        <a:t>Water Table West</a:t>
                      </a:r>
                      <a:endParaRPr lang="en-US" sz="2000" u="sng" dirty="0"/>
                    </a:p>
                  </a:txBody>
                  <a:tcPr/>
                </a:tc>
                <a:tc>
                  <a:txBody>
                    <a:bodyPr/>
                    <a:lstStyle/>
                    <a:p>
                      <a:pPr algn="ctr"/>
                      <a:r>
                        <a:rPr lang="en-US" sz="2000" u="sng" dirty="0" smtClean="0"/>
                        <a:t>SI in Water Table West + N</a:t>
                      </a:r>
                      <a:endParaRPr lang="en-US" sz="2000" u="sng" dirty="0"/>
                    </a:p>
                  </a:txBody>
                  <a:tcPr/>
                </a:tc>
                <a:tc>
                  <a:txBody>
                    <a:bodyPr/>
                    <a:lstStyle/>
                    <a:p>
                      <a:pPr algn="ctr"/>
                      <a:r>
                        <a:rPr lang="el-GR" sz="2000" u="sng" dirty="0" smtClean="0">
                          <a:latin typeface="Calibri"/>
                        </a:rPr>
                        <a:t>Δ</a:t>
                      </a:r>
                      <a:r>
                        <a:rPr lang="en-US" sz="2000" u="sng" dirty="0" smtClean="0">
                          <a:latin typeface="Calibri"/>
                        </a:rPr>
                        <a:t> SI</a:t>
                      </a:r>
                      <a:endParaRPr lang="en-US" sz="2000" u="sng" dirty="0"/>
                    </a:p>
                  </a:txBody>
                  <a:tcPr/>
                </a:tc>
              </a:tr>
              <a:tr h="370840">
                <a:tc>
                  <a:txBody>
                    <a:bodyPr/>
                    <a:lstStyle/>
                    <a:p>
                      <a:r>
                        <a:rPr lang="en-US" dirty="0" smtClean="0"/>
                        <a:t>Calcite</a:t>
                      </a:r>
                    </a:p>
                  </a:txBody>
                  <a:tcPr/>
                </a:tc>
                <a:tc>
                  <a:txBody>
                    <a:bodyPr/>
                    <a:lstStyle/>
                    <a:p>
                      <a:pPr algn="r" fontAlgn="b"/>
                      <a:r>
                        <a:rPr lang="en-US" sz="1800" b="0" i="0" u="none" strike="noStrike" dirty="0" smtClean="0">
                          <a:solidFill>
                            <a:srgbClr val="000000"/>
                          </a:solidFill>
                          <a:latin typeface="+mn-lt"/>
                        </a:rPr>
                        <a:t>0.21</a:t>
                      </a:r>
                    </a:p>
                  </a:txBody>
                  <a:tcPr marL="9525" marR="9525" marT="9525" marB="0" anchor="b"/>
                </a:tc>
                <a:tc>
                  <a:txBody>
                    <a:bodyPr/>
                    <a:lstStyle/>
                    <a:p>
                      <a:pPr algn="r" fontAlgn="b"/>
                      <a:r>
                        <a:rPr lang="en-US" sz="1800" b="0" i="0" u="none" strike="noStrike" dirty="0" smtClean="0">
                          <a:solidFill>
                            <a:srgbClr val="000000"/>
                          </a:solidFill>
                          <a:latin typeface="+mn-lt"/>
                        </a:rPr>
                        <a:t>-0.08</a:t>
                      </a:r>
                      <a:endParaRPr lang="en-US" sz="1800" b="0" i="0" u="none" strike="noStrike" dirty="0">
                        <a:solidFill>
                          <a:srgbClr val="000000"/>
                        </a:solidFill>
                        <a:latin typeface="+mn-lt"/>
                      </a:endParaRPr>
                    </a:p>
                  </a:txBody>
                  <a:tcPr marL="9525" marR="9525" marT="9525" marB="0" anchor="b"/>
                </a:tc>
                <a:tc>
                  <a:txBody>
                    <a:bodyPr/>
                    <a:lstStyle/>
                    <a:p>
                      <a:pPr algn="r" fontAlgn="b"/>
                      <a:r>
                        <a:rPr lang="en-US" sz="1800" b="0" i="0" u="none" strike="noStrike" dirty="0" smtClean="0">
                          <a:solidFill>
                            <a:srgbClr val="000000"/>
                          </a:solidFill>
                          <a:latin typeface="+mn-lt"/>
                        </a:rPr>
                        <a:t>-0.29</a:t>
                      </a:r>
                      <a:endParaRPr lang="en-US" sz="1800" b="0" i="0" u="none" strike="noStrike" dirty="0">
                        <a:solidFill>
                          <a:srgbClr val="000000"/>
                        </a:solidFill>
                        <a:latin typeface="+mn-lt"/>
                      </a:endParaRPr>
                    </a:p>
                  </a:txBody>
                  <a:tcPr marL="9525" marR="9525" marT="9525" marB="0" anchor="b"/>
                </a:tc>
              </a:tr>
              <a:tr h="370840">
                <a:tc>
                  <a:txBody>
                    <a:bodyPr/>
                    <a:lstStyle/>
                    <a:p>
                      <a:r>
                        <a:rPr lang="en-US" dirty="0" smtClean="0"/>
                        <a:t>Dolomite</a:t>
                      </a:r>
                      <a:endParaRPr lang="en-US" dirty="0"/>
                    </a:p>
                  </a:txBody>
                  <a:tcPr/>
                </a:tc>
                <a:tc>
                  <a:txBody>
                    <a:bodyPr/>
                    <a:lstStyle/>
                    <a:p>
                      <a:pPr algn="r" fontAlgn="b"/>
                      <a:r>
                        <a:rPr lang="en-US" sz="1800" b="0" i="0" u="none" strike="noStrike" dirty="0" smtClean="0">
                          <a:solidFill>
                            <a:srgbClr val="000000"/>
                          </a:solidFill>
                          <a:latin typeface="+mn-lt"/>
                        </a:rPr>
                        <a:t>0.12</a:t>
                      </a:r>
                    </a:p>
                  </a:txBody>
                  <a:tcPr marL="9525" marR="9525" marT="9525" marB="0" anchor="b"/>
                </a:tc>
                <a:tc>
                  <a:txBody>
                    <a:bodyPr/>
                    <a:lstStyle/>
                    <a:p>
                      <a:pPr algn="r" fontAlgn="b"/>
                      <a:r>
                        <a:rPr lang="en-US" sz="1800" b="0" i="0" u="none" strike="noStrike" dirty="0" smtClean="0">
                          <a:solidFill>
                            <a:srgbClr val="000000"/>
                          </a:solidFill>
                          <a:latin typeface="+mn-lt"/>
                        </a:rPr>
                        <a:t>-0.46</a:t>
                      </a:r>
                      <a:endParaRPr lang="en-US" sz="1800" b="0" i="0" u="none" strike="noStrike" dirty="0">
                        <a:solidFill>
                          <a:srgbClr val="000000"/>
                        </a:solidFill>
                        <a:latin typeface="+mn-lt"/>
                      </a:endParaRPr>
                    </a:p>
                  </a:txBody>
                  <a:tcPr marL="9525" marR="9525" marT="9525" marB="0" anchor="b"/>
                </a:tc>
                <a:tc>
                  <a:txBody>
                    <a:bodyPr/>
                    <a:lstStyle/>
                    <a:p>
                      <a:pPr algn="r" fontAlgn="b"/>
                      <a:r>
                        <a:rPr lang="en-US" sz="1800" b="0" i="0" u="none" strike="noStrike" dirty="0" smtClean="0">
                          <a:solidFill>
                            <a:srgbClr val="000000"/>
                          </a:solidFill>
                          <a:latin typeface="+mn-lt"/>
                        </a:rPr>
                        <a:t>-0.58</a:t>
                      </a:r>
                      <a:endParaRPr lang="en-US" sz="1800" b="0" i="0" u="none" strike="noStrike" dirty="0">
                        <a:solidFill>
                          <a:srgbClr val="000000"/>
                        </a:solidFill>
                        <a:latin typeface="+mn-lt"/>
                      </a:endParaRPr>
                    </a:p>
                  </a:txBody>
                  <a:tcPr marL="9525" marR="9525" marT="9525" marB="0" anchor="b"/>
                </a:tc>
              </a:tr>
              <a:tr h="370840">
                <a:tc>
                  <a:txBody>
                    <a:bodyPr/>
                    <a:lstStyle/>
                    <a:p>
                      <a:r>
                        <a:rPr lang="en-US" dirty="0" smtClean="0"/>
                        <a:t>Gypsum</a:t>
                      </a:r>
                      <a:endParaRPr lang="en-US" dirty="0"/>
                    </a:p>
                  </a:txBody>
                  <a:tcPr/>
                </a:tc>
                <a:tc>
                  <a:txBody>
                    <a:bodyPr/>
                    <a:lstStyle/>
                    <a:p>
                      <a:pPr algn="r" fontAlgn="b"/>
                      <a:r>
                        <a:rPr lang="en-US" sz="1800" b="0" i="0" u="none" strike="noStrike" dirty="0" smtClean="0">
                          <a:solidFill>
                            <a:srgbClr val="000000"/>
                          </a:solidFill>
                          <a:latin typeface="+mn-lt"/>
                        </a:rPr>
                        <a:t>-0.96</a:t>
                      </a:r>
                      <a:endParaRPr lang="en-US" sz="1800" b="0" i="0" u="none" strike="noStrike" dirty="0">
                        <a:solidFill>
                          <a:srgbClr val="000000"/>
                        </a:solidFill>
                        <a:latin typeface="+mn-lt"/>
                      </a:endParaRPr>
                    </a:p>
                  </a:txBody>
                  <a:tcPr marL="9525" marR="9525" marT="9525" marB="0" anchor="b"/>
                </a:tc>
                <a:tc>
                  <a:txBody>
                    <a:bodyPr/>
                    <a:lstStyle/>
                    <a:p>
                      <a:pPr algn="r" fontAlgn="b"/>
                      <a:r>
                        <a:rPr lang="en-US" sz="1800" b="0" i="0" u="none" strike="noStrike" dirty="0" smtClean="0">
                          <a:solidFill>
                            <a:srgbClr val="000000"/>
                          </a:solidFill>
                          <a:latin typeface="+mn-lt"/>
                        </a:rPr>
                        <a:t>-0.96</a:t>
                      </a:r>
                      <a:endParaRPr lang="en-US" sz="1800" b="0" i="0" u="none" strike="noStrike" dirty="0">
                        <a:solidFill>
                          <a:srgbClr val="000000"/>
                        </a:solidFill>
                        <a:latin typeface="+mn-lt"/>
                      </a:endParaRPr>
                    </a:p>
                  </a:txBody>
                  <a:tcPr marL="9525" marR="9525" marT="9525" marB="0" anchor="b"/>
                </a:tc>
                <a:tc>
                  <a:txBody>
                    <a:bodyPr/>
                    <a:lstStyle/>
                    <a:p>
                      <a:pPr algn="r" fontAlgn="b"/>
                      <a:r>
                        <a:rPr lang="en-US" sz="1800" b="0" i="0" u="none" strike="noStrike" dirty="0" smtClean="0">
                          <a:solidFill>
                            <a:srgbClr val="000000"/>
                          </a:solidFill>
                          <a:latin typeface="+mn-lt"/>
                        </a:rPr>
                        <a:t>0</a:t>
                      </a:r>
                      <a:endParaRPr lang="en-US" sz="1800" b="0" i="0" u="none" strike="noStrike" dirty="0">
                        <a:solidFill>
                          <a:srgbClr val="000000"/>
                        </a:solidFill>
                        <a:latin typeface="+mn-lt"/>
                      </a:endParaRPr>
                    </a:p>
                  </a:txBody>
                  <a:tcPr marL="9525" marR="9525" marT="9525" marB="0" anchor="b"/>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Groundwater Arsenic</a:t>
            </a:r>
            <a:endParaRPr lang="en-US" dirty="0"/>
          </a:p>
        </p:txBody>
      </p:sp>
      <p:sp>
        <p:nvSpPr>
          <p:cNvPr id="3" name="Content Placeholder 2"/>
          <p:cNvSpPr>
            <a:spLocks noGrp="1"/>
          </p:cNvSpPr>
          <p:nvPr>
            <p:ph idx="1"/>
          </p:nvPr>
        </p:nvSpPr>
        <p:spPr/>
        <p:txBody>
          <a:bodyPr>
            <a:normAutofit lnSpcReduction="10000"/>
          </a:bodyPr>
          <a:lstStyle/>
          <a:p>
            <a:r>
              <a:rPr lang="en-US" dirty="0" smtClean="0"/>
              <a:t>Another possible environmental factor that could potentially damage our calcareous fens is arsenic in the groundwater.</a:t>
            </a:r>
          </a:p>
          <a:p>
            <a:pPr>
              <a:buNone/>
            </a:pPr>
            <a:endParaRPr lang="en-US" dirty="0" smtClean="0"/>
          </a:p>
          <a:p>
            <a:r>
              <a:rPr lang="en-US" dirty="0" smtClean="0"/>
              <a:t>This potentially dangerous element can occur naturally in groundwater and find its way into the fens.</a:t>
            </a:r>
          </a:p>
          <a:p>
            <a:pPr>
              <a:buNone/>
            </a:pPr>
            <a:endParaRPr lang="en-US" dirty="0" smtClean="0"/>
          </a:p>
          <a:p>
            <a:r>
              <a:rPr lang="en-US" dirty="0" smtClean="0"/>
              <a:t>To model this, we added .03 </a:t>
            </a:r>
            <a:r>
              <a:rPr lang="en-US" dirty="0" err="1" smtClean="0"/>
              <a:t>ppm</a:t>
            </a:r>
            <a:r>
              <a:rPr lang="en-US" dirty="0" smtClean="0"/>
              <a:t> arsenic (which is three times the legal limit allowed in ground water) to the measurements taken from the </a:t>
            </a:r>
            <a:r>
              <a:rPr lang="en-US" dirty="0" err="1" smtClean="0"/>
              <a:t>subpeat</a:t>
            </a:r>
            <a:r>
              <a:rPr lang="en-US" dirty="0" smtClean="0"/>
              <a:t> wells in the western fens.</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pSp>
        <p:nvGrpSpPr>
          <p:cNvPr id="4" name="Group 3"/>
          <p:cNvGrpSpPr>
            <a:grpSpLocks/>
          </p:cNvGrpSpPr>
          <p:nvPr/>
        </p:nvGrpSpPr>
        <p:grpSpPr bwMode="auto">
          <a:xfrm>
            <a:off x="1143000" y="990600"/>
            <a:ext cx="5257800" cy="5257800"/>
            <a:chOff x="717" y="-174"/>
            <a:chExt cx="4326" cy="4668"/>
          </a:xfrm>
        </p:grpSpPr>
        <p:pic>
          <p:nvPicPr>
            <p:cNvPr id="5" name="Picture 4" descr="Des Moines Lobe"/>
            <p:cNvPicPr>
              <a:picLocks noChangeAspect="1" noChangeArrowheads="1"/>
            </p:cNvPicPr>
            <p:nvPr/>
          </p:nvPicPr>
          <p:blipFill>
            <a:blip r:embed="rId3"/>
            <a:srcRect/>
            <a:stretch>
              <a:fillRect/>
            </a:stretch>
          </p:blipFill>
          <p:spPr bwMode="auto">
            <a:xfrm>
              <a:off x="717" y="-174"/>
              <a:ext cx="4326" cy="4668"/>
            </a:xfrm>
            <a:prstGeom prst="rect">
              <a:avLst/>
            </a:prstGeom>
            <a:noFill/>
            <a:ln w="9525">
              <a:noFill/>
              <a:miter lim="800000"/>
              <a:headEnd/>
              <a:tailEnd/>
            </a:ln>
          </p:spPr>
        </p:pic>
        <p:pic>
          <p:nvPicPr>
            <p:cNvPr id="6" name="Picture 5" descr="Legend Circles"/>
            <p:cNvPicPr>
              <a:picLocks noChangeAspect="1" noChangeArrowheads="1"/>
            </p:cNvPicPr>
            <p:nvPr/>
          </p:nvPicPr>
          <p:blipFill>
            <a:blip r:embed="rId4"/>
            <a:srcRect/>
            <a:stretch>
              <a:fillRect/>
            </a:stretch>
          </p:blipFill>
          <p:spPr bwMode="auto">
            <a:xfrm>
              <a:off x="3552" y="2688"/>
              <a:ext cx="905" cy="512"/>
            </a:xfrm>
            <a:prstGeom prst="rect">
              <a:avLst/>
            </a:prstGeom>
            <a:noFill/>
            <a:ln w="9525">
              <a:noFill/>
              <a:miter lim="800000"/>
              <a:headEnd/>
              <a:tailEnd/>
            </a:ln>
          </p:spPr>
        </p:pic>
      </p:grpSp>
      <p:sp>
        <p:nvSpPr>
          <p:cNvPr id="8" name="Oval 7"/>
          <p:cNvSpPr/>
          <p:nvPr/>
        </p:nvSpPr>
        <p:spPr>
          <a:xfrm>
            <a:off x="1600200" y="5029200"/>
            <a:ext cx="228600" cy="228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438400" y="5105400"/>
            <a:ext cx="228600" cy="228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24400" y="4876800"/>
            <a:ext cx="152400" cy="152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24400" y="5105400"/>
            <a:ext cx="152400" cy="1524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953000" y="4800600"/>
            <a:ext cx="1524000" cy="253916"/>
          </a:xfrm>
          <a:prstGeom prst="rect">
            <a:avLst/>
          </a:prstGeom>
          <a:noFill/>
        </p:spPr>
        <p:txBody>
          <a:bodyPr wrap="square" rtlCol="0">
            <a:spAutoFit/>
          </a:bodyPr>
          <a:lstStyle/>
          <a:p>
            <a:r>
              <a:rPr lang="en-US" sz="1000" dirty="0" smtClean="0"/>
              <a:t>Sioux Nation</a:t>
            </a:r>
            <a:endParaRPr lang="en-US" sz="1000" dirty="0"/>
          </a:p>
        </p:txBody>
      </p:sp>
      <p:sp>
        <p:nvSpPr>
          <p:cNvPr id="13" name="TextBox 12"/>
          <p:cNvSpPr txBox="1"/>
          <p:nvPr/>
        </p:nvSpPr>
        <p:spPr>
          <a:xfrm>
            <a:off x="4953000" y="5029200"/>
            <a:ext cx="762000" cy="246221"/>
          </a:xfrm>
          <a:prstGeom prst="rect">
            <a:avLst/>
          </a:prstGeom>
          <a:noFill/>
        </p:spPr>
        <p:txBody>
          <a:bodyPr wrap="square" rtlCol="0">
            <a:spAutoFit/>
          </a:bodyPr>
          <a:lstStyle/>
          <a:p>
            <a:r>
              <a:rPr lang="en-US" sz="1000" dirty="0" smtClean="0"/>
              <a:t>Redwood</a:t>
            </a:r>
            <a:endParaRPr lang="en-US" sz="10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Groundwater Arsenic</a:t>
            </a:r>
            <a:endParaRPr lang="en-US" dirty="0"/>
          </a:p>
        </p:txBody>
      </p:sp>
      <p:pic>
        <p:nvPicPr>
          <p:cNvPr id="3075" name="Picture 3"/>
          <p:cNvPicPr>
            <a:picLocks noGrp="1" noChangeAspect="1" noChangeArrowheads="1"/>
          </p:cNvPicPr>
          <p:nvPr>
            <p:ph idx="1"/>
          </p:nvPr>
        </p:nvPicPr>
        <p:blipFill>
          <a:blip r:embed="rId3"/>
          <a:srcRect/>
          <a:stretch>
            <a:fillRect/>
          </a:stretch>
        </p:blipFill>
        <p:spPr bwMode="auto">
          <a:xfrm>
            <a:off x="501535" y="1935163"/>
            <a:ext cx="8140930" cy="43894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Groundwater Arsenic</a:t>
            </a:r>
            <a:endParaRPr lang="en-US" dirty="0"/>
          </a:p>
        </p:txBody>
      </p:sp>
      <p:pic>
        <p:nvPicPr>
          <p:cNvPr id="8194" name="Picture 2"/>
          <p:cNvPicPr>
            <a:picLocks noGrp="1" noChangeAspect="1" noChangeArrowheads="1"/>
          </p:cNvPicPr>
          <p:nvPr>
            <p:ph idx="1"/>
          </p:nvPr>
        </p:nvPicPr>
        <p:blipFill>
          <a:blip r:embed="rId3"/>
          <a:srcRect/>
          <a:stretch>
            <a:fillRect/>
          </a:stretch>
        </p:blipFill>
        <p:spPr bwMode="auto">
          <a:xfrm>
            <a:off x="457200" y="2283651"/>
            <a:ext cx="8229600" cy="369246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a:bodyPr>
          <a:lstStyle/>
          <a:p>
            <a:pPr>
              <a:lnSpc>
                <a:spcPct val="150000"/>
              </a:lnSpc>
            </a:pPr>
            <a:r>
              <a:rPr lang="en-US" dirty="0" smtClean="0"/>
              <a:t>Introduction</a:t>
            </a:r>
          </a:p>
          <a:p>
            <a:pPr>
              <a:lnSpc>
                <a:spcPct val="150000"/>
              </a:lnSpc>
            </a:pPr>
            <a:r>
              <a:rPr lang="en-US" dirty="0" smtClean="0"/>
              <a:t>Overview of Paper</a:t>
            </a:r>
          </a:p>
          <a:p>
            <a:pPr>
              <a:lnSpc>
                <a:spcPct val="150000"/>
              </a:lnSpc>
            </a:pPr>
            <a:r>
              <a:rPr lang="en-US" dirty="0" smtClean="0"/>
              <a:t>Effects of Nitrogen Runoff</a:t>
            </a:r>
          </a:p>
          <a:p>
            <a:pPr>
              <a:lnSpc>
                <a:spcPct val="150000"/>
              </a:lnSpc>
            </a:pPr>
            <a:r>
              <a:rPr lang="en-US" dirty="0" smtClean="0"/>
              <a:t>Effects of Groundwater Arsenic</a:t>
            </a:r>
          </a:p>
          <a:p>
            <a:pPr>
              <a:lnSpc>
                <a:spcPct val="150000"/>
              </a:lnSpc>
            </a:pPr>
            <a:r>
              <a:rPr lang="en-US" dirty="0" smtClean="0"/>
              <a:t>Effects of CO</a:t>
            </a:r>
            <a:r>
              <a:rPr lang="en-US" baseline="-25000" dirty="0" smtClean="0"/>
              <a:t>2</a:t>
            </a:r>
            <a:r>
              <a:rPr lang="en-US" dirty="0" smtClean="0"/>
              <a:t> Concentration</a:t>
            </a:r>
          </a:p>
          <a:p>
            <a:pPr>
              <a:lnSpc>
                <a:spcPct val="150000"/>
              </a:lnSpc>
            </a:pPr>
            <a:r>
              <a:rPr lang="en-US" dirty="0" smtClean="0"/>
              <a:t>Conclusion</a:t>
            </a:r>
          </a:p>
          <a:p>
            <a:pPr>
              <a:lnSpc>
                <a:spcPct val="150000"/>
              </a:lnSpc>
            </a:pPr>
            <a:r>
              <a:rPr lang="en-US" dirty="0" smtClean="0"/>
              <a:t>Questions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Groundwater Arsenic</a:t>
            </a:r>
            <a:endParaRPr lang="en-US" dirty="0"/>
          </a:p>
        </p:txBody>
      </p:sp>
      <p:graphicFrame>
        <p:nvGraphicFramePr>
          <p:cNvPr id="9" name="Content Placeholder 3"/>
          <p:cNvGraphicFramePr>
            <a:graphicFrameLocks noGrp="1"/>
          </p:cNvGraphicFramePr>
          <p:nvPr>
            <p:ph idx="1"/>
          </p:nvPr>
        </p:nvGraphicFramePr>
        <p:xfrm>
          <a:off x="457200" y="2362200"/>
          <a:ext cx="7772399" cy="1813560"/>
        </p:xfrm>
        <a:graphic>
          <a:graphicData uri="http://schemas.openxmlformats.org/drawingml/2006/table">
            <a:tbl>
              <a:tblPr firstRow="1" bandRow="1">
                <a:tableStyleId>{F5AB1C69-6EDB-4FF4-983F-18BD219EF322}</a:tableStyleId>
              </a:tblPr>
              <a:tblGrid>
                <a:gridCol w="2674917"/>
                <a:gridCol w="3192483"/>
                <a:gridCol w="1904999"/>
              </a:tblGrid>
              <a:tr h="370840">
                <a:tc>
                  <a:txBody>
                    <a:bodyPr/>
                    <a:lstStyle/>
                    <a:p>
                      <a:pPr algn="ctr"/>
                      <a:r>
                        <a:rPr lang="en-US" sz="2000" u="sng" dirty="0" smtClean="0"/>
                        <a:t>Arsenic Minerals</a:t>
                      </a:r>
                      <a:endParaRPr lang="en-US" sz="2000" u="sng" dirty="0"/>
                    </a:p>
                  </a:txBody>
                  <a:tcPr/>
                </a:tc>
                <a:tc>
                  <a:txBody>
                    <a:bodyPr/>
                    <a:lstStyle/>
                    <a:p>
                      <a:pPr algn="ctr"/>
                      <a:r>
                        <a:rPr lang="en-US" sz="2000" u="sng" dirty="0" smtClean="0"/>
                        <a:t>SI</a:t>
                      </a:r>
                      <a:r>
                        <a:rPr lang="en-US" sz="2000" u="sng" baseline="0" dirty="0" smtClean="0"/>
                        <a:t> in </a:t>
                      </a:r>
                      <a:r>
                        <a:rPr lang="en-US" sz="2000" u="sng" baseline="0" dirty="0" err="1" smtClean="0"/>
                        <a:t>Subpeat</a:t>
                      </a:r>
                      <a:r>
                        <a:rPr lang="en-US" sz="2000" u="sng" baseline="0" dirty="0" smtClean="0"/>
                        <a:t> West + Arsenic</a:t>
                      </a:r>
                      <a:endParaRPr lang="en-US" sz="2000" u="sng" dirty="0"/>
                    </a:p>
                  </a:txBody>
                  <a:tcPr/>
                </a:tc>
                <a:tc>
                  <a:txBody>
                    <a:bodyPr/>
                    <a:lstStyle/>
                    <a:p>
                      <a:pPr algn="ctr"/>
                      <a:r>
                        <a:rPr lang="en-US" sz="2000" u="sng" dirty="0" smtClean="0"/>
                        <a:t>Formula</a:t>
                      </a:r>
                      <a:endParaRPr lang="en-US" sz="2000" u="sng" dirty="0"/>
                    </a:p>
                  </a:txBody>
                  <a:tcPr/>
                </a:tc>
              </a:tr>
              <a:tr h="370840">
                <a:tc>
                  <a:txBody>
                    <a:bodyPr/>
                    <a:lstStyle/>
                    <a:p>
                      <a:r>
                        <a:rPr lang="en-US" sz="1800" b="0" i="0" u="none" strike="noStrike" dirty="0" smtClean="0">
                          <a:solidFill>
                            <a:srgbClr val="000000"/>
                          </a:solidFill>
                          <a:latin typeface="+mn-lt"/>
                        </a:rPr>
                        <a:t>  </a:t>
                      </a:r>
                      <a:r>
                        <a:rPr kumimoji="0" lang="pt-BR" sz="1800" kern="1200" dirty="0" smtClean="0">
                          <a:solidFill>
                            <a:schemeClr val="dk1"/>
                          </a:solidFill>
                          <a:latin typeface="+mn-lt"/>
                          <a:ea typeface="+mn-ea"/>
                          <a:cs typeface="+mn-cs"/>
                        </a:rPr>
                        <a:t>Arsenolite </a:t>
                      </a:r>
                    </a:p>
                  </a:txBody>
                  <a:tcPr marL="9525" marR="9525" marT="9525" marB="0" anchor="b"/>
                </a:tc>
                <a:tc>
                  <a:txBody>
                    <a:bodyPr/>
                    <a:lstStyle/>
                    <a:p>
                      <a:pPr algn="r" fontAlgn="b"/>
                      <a:r>
                        <a:rPr kumimoji="0" lang="pt-BR" sz="1800" kern="1200" dirty="0" smtClean="0">
                          <a:solidFill>
                            <a:schemeClr val="dk1"/>
                          </a:solidFill>
                          <a:latin typeface="+mn-lt"/>
                          <a:ea typeface="+mn-ea"/>
                          <a:cs typeface="+mn-cs"/>
                        </a:rPr>
                        <a:t>-11.06 </a:t>
                      </a:r>
                      <a:endParaRPr lang="en-US" sz="1800" b="0" i="0" u="none" strike="noStrike" dirty="0">
                        <a:solidFill>
                          <a:srgbClr val="000000"/>
                        </a:solidFill>
                        <a:latin typeface="+mn-lt"/>
                      </a:endParaRPr>
                    </a:p>
                  </a:txBody>
                  <a:tcPr marL="9525" marR="9525" marT="9525" marB="0" anchor="b"/>
                </a:tc>
                <a:tc>
                  <a:txBody>
                    <a:bodyPr/>
                    <a:lstStyle/>
                    <a:p>
                      <a:pPr algn="r" fontAlgn="b"/>
                      <a:r>
                        <a:rPr kumimoji="0" lang="pt-BR" sz="1800" kern="1200" dirty="0" smtClean="0">
                          <a:solidFill>
                            <a:schemeClr val="dk1"/>
                          </a:solidFill>
                          <a:latin typeface="+mn-lt"/>
                          <a:ea typeface="+mn-ea"/>
                          <a:cs typeface="+mn-cs"/>
                        </a:rPr>
                        <a:t>As2O3</a:t>
                      </a:r>
                      <a:endParaRPr lang="en-US" sz="1800" b="0" i="0" u="none" strike="noStrike" dirty="0">
                        <a:solidFill>
                          <a:srgbClr val="000000"/>
                        </a:solidFill>
                        <a:latin typeface="+mn-lt"/>
                      </a:endParaRPr>
                    </a:p>
                  </a:txBody>
                  <a:tcPr marL="9525" marR="9525" marT="9525" marB="0" anchor="b"/>
                </a:tc>
              </a:tr>
              <a:tr h="370840">
                <a:tc>
                  <a:txBody>
                    <a:bodyPr/>
                    <a:lstStyle/>
                    <a:p>
                      <a:pPr algn="l" fontAlgn="b"/>
                      <a:r>
                        <a:rPr lang="en-US" sz="1800" b="0" i="0" u="none" strike="noStrike" dirty="0" smtClean="0">
                          <a:solidFill>
                            <a:srgbClr val="000000"/>
                          </a:solidFill>
                          <a:latin typeface="+mn-lt"/>
                        </a:rPr>
                        <a:t>  As2O5(</a:t>
                      </a:r>
                      <a:r>
                        <a:rPr lang="en-US" sz="1800" b="0" i="0" u="none" strike="noStrike" dirty="0" err="1" smtClean="0">
                          <a:solidFill>
                            <a:srgbClr val="000000"/>
                          </a:solidFill>
                          <a:latin typeface="+mn-lt"/>
                        </a:rPr>
                        <a:t>cr</a:t>
                      </a:r>
                      <a:r>
                        <a:rPr lang="en-US" sz="1800" b="0" i="0" u="none" strike="noStrike" dirty="0">
                          <a:solidFill>
                            <a:srgbClr val="000000"/>
                          </a:solidFill>
                          <a:latin typeface="+mn-lt"/>
                        </a:rPr>
                        <a:t>)</a:t>
                      </a:r>
                    </a:p>
                  </a:txBody>
                  <a:tcPr marL="9525" marR="9525" marT="9525" marB="0" anchor="b"/>
                </a:tc>
                <a:tc>
                  <a:txBody>
                    <a:bodyPr/>
                    <a:lstStyle/>
                    <a:p>
                      <a:pPr algn="r" fontAlgn="b"/>
                      <a:r>
                        <a:rPr lang="en-US" sz="1800" b="0" i="0" u="none" strike="noStrike" dirty="0">
                          <a:solidFill>
                            <a:srgbClr val="000000"/>
                          </a:solidFill>
                          <a:latin typeface="+mn-lt"/>
                        </a:rPr>
                        <a:t>-45.18</a:t>
                      </a:r>
                    </a:p>
                  </a:txBody>
                  <a:tcPr marL="9525" marR="9525" marT="9525" marB="0" anchor="b"/>
                </a:tc>
                <a:tc>
                  <a:txBody>
                    <a:bodyPr/>
                    <a:lstStyle/>
                    <a:p>
                      <a:pPr algn="r" fontAlgn="b"/>
                      <a:r>
                        <a:rPr lang="en-US" sz="1800" b="0" i="0" u="none" strike="noStrike" dirty="0" smtClean="0">
                          <a:solidFill>
                            <a:srgbClr val="000000"/>
                          </a:solidFill>
                          <a:latin typeface="+mn-lt"/>
                        </a:rPr>
                        <a:t>As2O5</a:t>
                      </a:r>
                      <a:endParaRPr lang="en-US" sz="1800" b="0" i="0" u="none" strike="noStrike" dirty="0">
                        <a:solidFill>
                          <a:srgbClr val="000000"/>
                        </a:solidFill>
                        <a:latin typeface="+mn-lt"/>
                      </a:endParaRPr>
                    </a:p>
                  </a:txBody>
                  <a:tcPr marL="9525" marR="9525" marT="9525" marB="0" anchor="b"/>
                </a:tc>
              </a:tr>
              <a:tr h="370840">
                <a:tc>
                  <a:txBody>
                    <a:bodyPr/>
                    <a:lstStyle/>
                    <a:p>
                      <a:r>
                        <a:rPr kumimoji="0" lang="en-US" sz="1800" kern="1200" dirty="0" smtClean="0">
                          <a:solidFill>
                            <a:schemeClr val="dk1"/>
                          </a:solidFill>
                          <a:latin typeface="+mn-lt"/>
                          <a:ea typeface="+mn-ea"/>
                          <a:cs typeface="+mn-cs"/>
                        </a:rPr>
                        <a:t>As2S3(am)        -6.21 </a:t>
                      </a:r>
                      <a:endParaRPr lang="en-US" dirty="0"/>
                    </a:p>
                  </a:txBody>
                  <a:tcPr/>
                </a:tc>
                <a:tc>
                  <a:txBody>
                    <a:bodyPr/>
                    <a:lstStyle/>
                    <a:p>
                      <a:pPr algn="r" fontAlgn="b"/>
                      <a:r>
                        <a:rPr lang="en-US" sz="1800" b="0" i="0" u="none" strike="noStrike" dirty="0" smtClean="0">
                          <a:solidFill>
                            <a:srgbClr val="000000"/>
                          </a:solidFill>
                          <a:latin typeface="+mn-lt"/>
                        </a:rPr>
                        <a:t>-6.21</a:t>
                      </a:r>
                      <a:endParaRPr lang="en-US" sz="1800" b="0" i="0" u="none" strike="noStrike" dirty="0">
                        <a:solidFill>
                          <a:srgbClr val="000000"/>
                        </a:solidFill>
                        <a:latin typeface="+mn-lt"/>
                      </a:endParaRPr>
                    </a:p>
                  </a:txBody>
                  <a:tcPr marL="9525" marR="9525" marT="9525" marB="0" anchor="b"/>
                </a:tc>
                <a:tc>
                  <a:txBody>
                    <a:bodyPr/>
                    <a:lstStyle/>
                    <a:p>
                      <a:pPr algn="r" fontAlgn="b"/>
                      <a:r>
                        <a:rPr lang="en-US" sz="1800" b="0" i="0" u="none" strike="noStrike" dirty="0" smtClean="0">
                          <a:solidFill>
                            <a:srgbClr val="000000"/>
                          </a:solidFill>
                          <a:latin typeface="+mn-lt"/>
                        </a:rPr>
                        <a:t>As2S3</a:t>
                      </a:r>
                      <a:endParaRPr lang="en-US" sz="1800" b="0" i="0" u="none" strike="noStrike" dirty="0">
                        <a:solidFill>
                          <a:srgbClr val="000000"/>
                        </a:solidFill>
                        <a:latin typeface="+mn-lt"/>
                      </a:endParaRPr>
                    </a:p>
                  </a:txBody>
                  <a:tcPr marL="9525" marR="9525" marT="9525" marB="0" anchor="b"/>
                </a:tc>
              </a:tr>
            </a:tbl>
          </a:graphicData>
        </a:graphic>
      </p:graphicFrame>
      <p:sp>
        <p:nvSpPr>
          <p:cNvPr id="4" name="Rectangle 3"/>
          <p:cNvSpPr/>
          <p:nvPr/>
        </p:nvSpPr>
        <p:spPr>
          <a:xfrm>
            <a:off x="533400" y="4343400"/>
            <a:ext cx="4572000" cy="2308324"/>
          </a:xfrm>
          <a:prstGeom prst="rect">
            <a:avLst/>
          </a:prstGeom>
        </p:spPr>
        <p:txBody>
          <a:bodyPr wrap="square">
            <a:spAutoFit/>
          </a:bodyPr>
          <a:lstStyle/>
          <a:p>
            <a:r>
              <a:rPr lang="en-US" u="sng" dirty="0" smtClean="0"/>
              <a:t>Arsenic Trioxide</a:t>
            </a:r>
            <a:r>
              <a:rPr lang="en-US" dirty="0" smtClean="0"/>
              <a:t>- reduces to arsenic, oxidizes to give arsenic pentoxide.</a:t>
            </a:r>
          </a:p>
          <a:p>
            <a:endParaRPr lang="en-US" dirty="0" smtClean="0"/>
          </a:p>
          <a:p>
            <a:r>
              <a:rPr lang="en-US" u="sng" dirty="0" smtClean="0"/>
              <a:t>Arsenic Pentoxide</a:t>
            </a:r>
            <a:r>
              <a:rPr lang="en-US" dirty="0" smtClean="0"/>
              <a:t>- dissolves in water to form arsenic acid.</a:t>
            </a:r>
          </a:p>
          <a:p>
            <a:endParaRPr lang="en-US" dirty="0" smtClean="0"/>
          </a:p>
          <a:p>
            <a:r>
              <a:rPr lang="en-US" u="sng" dirty="0" smtClean="0"/>
              <a:t>Arsenic </a:t>
            </a:r>
            <a:r>
              <a:rPr lang="en-US" u="sng" dirty="0" err="1" smtClean="0"/>
              <a:t>Trisulfide</a:t>
            </a:r>
            <a:r>
              <a:rPr lang="en-US" dirty="0" smtClean="0"/>
              <a:t>- oxidizes to form layer of arsenic trioxide at water surface .</a:t>
            </a:r>
            <a:endParaRPr lang="en-US" u="sng"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Groundwater Arsenic</a:t>
            </a:r>
            <a:endParaRPr lang="en-US" dirty="0"/>
          </a:p>
        </p:txBody>
      </p:sp>
      <p:graphicFrame>
        <p:nvGraphicFramePr>
          <p:cNvPr id="4" name="Content Placeholder 3"/>
          <p:cNvGraphicFramePr>
            <a:graphicFrameLocks noGrp="1"/>
          </p:cNvGraphicFramePr>
          <p:nvPr>
            <p:ph idx="1"/>
          </p:nvPr>
        </p:nvGraphicFramePr>
        <p:xfrm>
          <a:off x="457200" y="2362200"/>
          <a:ext cx="8305800" cy="1813560"/>
        </p:xfrm>
        <a:graphic>
          <a:graphicData uri="http://schemas.openxmlformats.org/drawingml/2006/table">
            <a:tbl>
              <a:tblPr firstRow="1" bandRow="1">
                <a:tableStyleId>{F5AB1C69-6EDB-4FF4-983F-18BD219EF322}</a:tableStyleId>
              </a:tblPr>
              <a:tblGrid>
                <a:gridCol w="2052249"/>
                <a:gridCol w="1955445"/>
                <a:gridCol w="2149053"/>
                <a:gridCol w="2149053"/>
              </a:tblGrid>
              <a:tr h="370840">
                <a:tc>
                  <a:txBody>
                    <a:bodyPr/>
                    <a:lstStyle/>
                    <a:p>
                      <a:pPr algn="ctr"/>
                      <a:r>
                        <a:rPr lang="en-US" sz="2000" u="sng" dirty="0" smtClean="0"/>
                        <a:t>Mineral</a:t>
                      </a:r>
                      <a:endParaRPr lang="en-US" sz="2000" u="sng" dirty="0"/>
                    </a:p>
                  </a:txBody>
                  <a:tcPr/>
                </a:tc>
                <a:tc>
                  <a:txBody>
                    <a:bodyPr/>
                    <a:lstStyle/>
                    <a:p>
                      <a:pPr algn="ctr"/>
                      <a:r>
                        <a:rPr lang="en-US" sz="2000" u="sng" dirty="0" smtClean="0"/>
                        <a:t>SI in</a:t>
                      </a:r>
                      <a:r>
                        <a:rPr lang="en-US" sz="2000" u="sng" baseline="0" dirty="0" smtClean="0"/>
                        <a:t> </a:t>
                      </a:r>
                      <a:r>
                        <a:rPr lang="en-US" sz="2000" u="sng" baseline="0" dirty="0" err="1" smtClean="0"/>
                        <a:t>Subp</a:t>
                      </a:r>
                      <a:r>
                        <a:rPr lang="en-US" sz="2000" u="sng" dirty="0" err="1" smtClean="0"/>
                        <a:t>eat</a:t>
                      </a:r>
                      <a:r>
                        <a:rPr lang="en-US" sz="2000" u="sng" dirty="0" smtClean="0"/>
                        <a:t> West</a:t>
                      </a:r>
                      <a:endParaRPr lang="en-US" sz="2000" u="sng" dirty="0"/>
                    </a:p>
                  </a:txBody>
                  <a:tcPr/>
                </a:tc>
                <a:tc>
                  <a:txBody>
                    <a:bodyPr/>
                    <a:lstStyle/>
                    <a:p>
                      <a:pPr algn="ctr"/>
                      <a:r>
                        <a:rPr lang="en-US" sz="2000" u="sng" dirty="0" smtClean="0"/>
                        <a:t>SI in </a:t>
                      </a:r>
                      <a:r>
                        <a:rPr lang="en-US" sz="2000" u="sng" dirty="0" err="1" smtClean="0"/>
                        <a:t>Subpeat</a:t>
                      </a:r>
                      <a:r>
                        <a:rPr lang="en-US" sz="2000" u="sng" baseline="0" dirty="0" smtClean="0"/>
                        <a:t> West + Arsenic</a:t>
                      </a:r>
                      <a:endParaRPr lang="en-US" sz="2000" u="sng"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u="sng" dirty="0" smtClean="0">
                          <a:latin typeface="Calibri"/>
                        </a:rPr>
                        <a:t>Δ</a:t>
                      </a:r>
                      <a:r>
                        <a:rPr lang="en-US" sz="2000" u="sng" dirty="0" smtClean="0">
                          <a:latin typeface="Calibri"/>
                        </a:rPr>
                        <a:t> SI</a:t>
                      </a:r>
                      <a:endParaRPr lang="en-US" sz="2000" u="sng" dirty="0" smtClean="0"/>
                    </a:p>
                    <a:p>
                      <a:pPr algn="ctr"/>
                      <a:endParaRPr lang="en-US" sz="2000" u="sng" dirty="0"/>
                    </a:p>
                  </a:txBody>
                  <a:tcPr/>
                </a:tc>
              </a:tr>
              <a:tr h="370840">
                <a:tc>
                  <a:txBody>
                    <a:bodyPr/>
                    <a:lstStyle/>
                    <a:p>
                      <a:r>
                        <a:rPr lang="en-US" dirty="0" smtClean="0"/>
                        <a:t>Calcite</a:t>
                      </a:r>
                    </a:p>
                  </a:txBody>
                  <a:tcPr/>
                </a:tc>
                <a:tc>
                  <a:txBody>
                    <a:bodyPr/>
                    <a:lstStyle/>
                    <a:p>
                      <a:pPr algn="r" fontAlgn="b"/>
                      <a:r>
                        <a:rPr lang="en-US" sz="1800" b="0" i="0" u="none" strike="noStrike" dirty="0" smtClean="0">
                          <a:solidFill>
                            <a:srgbClr val="000000"/>
                          </a:solidFill>
                          <a:latin typeface="+mn-lt"/>
                        </a:rPr>
                        <a:t>0.14</a:t>
                      </a:r>
                    </a:p>
                  </a:txBody>
                  <a:tcPr marL="9525" marR="9525" marT="9525" marB="0" anchor="b"/>
                </a:tc>
                <a:tc>
                  <a:txBody>
                    <a:bodyPr/>
                    <a:lstStyle/>
                    <a:p>
                      <a:pPr algn="r" fontAlgn="b"/>
                      <a:r>
                        <a:rPr lang="en-US" sz="1800" b="0" i="0" u="none" strike="noStrike" dirty="0" smtClean="0">
                          <a:solidFill>
                            <a:srgbClr val="000000"/>
                          </a:solidFill>
                          <a:latin typeface="+mn-lt"/>
                        </a:rPr>
                        <a:t>0.14</a:t>
                      </a:r>
                      <a:endParaRPr lang="en-US" sz="1800" b="0" i="0" u="none" strike="noStrike" dirty="0">
                        <a:solidFill>
                          <a:srgbClr val="000000"/>
                        </a:solidFill>
                        <a:latin typeface="+mn-lt"/>
                      </a:endParaRPr>
                    </a:p>
                  </a:txBody>
                  <a:tcPr marL="9525" marR="9525" marT="9525" marB="0" anchor="b"/>
                </a:tc>
                <a:tc>
                  <a:txBody>
                    <a:bodyPr/>
                    <a:lstStyle/>
                    <a:p>
                      <a:pPr algn="r" fontAlgn="b"/>
                      <a:r>
                        <a:rPr lang="en-US" sz="1800" b="0" i="0" u="none" strike="noStrike" dirty="0" smtClean="0">
                          <a:solidFill>
                            <a:srgbClr val="000000"/>
                          </a:solidFill>
                          <a:latin typeface="+mn-lt"/>
                        </a:rPr>
                        <a:t>0</a:t>
                      </a:r>
                      <a:endParaRPr lang="en-US" sz="1800" b="0" i="0" u="none" strike="noStrike" dirty="0">
                        <a:solidFill>
                          <a:srgbClr val="000000"/>
                        </a:solidFill>
                        <a:latin typeface="+mn-lt"/>
                      </a:endParaRPr>
                    </a:p>
                  </a:txBody>
                  <a:tcPr marL="9525" marR="9525" marT="9525" marB="0" anchor="b"/>
                </a:tc>
              </a:tr>
              <a:tr h="370840">
                <a:tc>
                  <a:txBody>
                    <a:bodyPr/>
                    <a:lstStyle/>
                    <a:p>
                      <a:r>
                        <a:rPr lang="en-US" dirty="0" smtClean="0"/>
                        <a:t>Dolomite</a:t>
                      </a:r>
                      <a:endParaRPr lang="en-US" dirty="0"/>
                    </a:p>
                  </a:txBody>
                  <a:tcPr/>
                </a:tc>
                <a:tc>
                  <a:txBody>
                    <a:bodyPr/>
                    <a:lstStyle/>
                    <a:p>
                      <a:pPr algn="r" fontAlgn="b"/>
                      <a:r>
                        <a:rPr lang="en-US" sz="1800" b="0" i="0" u="none" strike="noStrike" dirty="0" smtClean="0">
                          <a:solidFill>
                            <a:srgbClr val="000000"/>
                          </a:solidFill>
                          <a:latin typeface="+mn-lt"/>
                        </a:rPr>
                        <a:t>0.03</a:t>
                      </a:r>
                      <a:endParaRPr lang="en-US" sz="1800" b="0" i="0" u="none" strike="noStrike" dirty="0">
                        <a:solidFill>
                          <a:srgbClr val="000000"/>
                        </a:solidFill>
                        <a:latin typeface="+mn-lt"/>
                      </a:endParaRPr>
                    </a:p>
                  </a:txBody>
                  <a:tcPr marL="9525" marR="9525" marT="9525" marB="0" anchor="b"/>
                </a:tc>
                <a:tc>
                  <a:txBody>
                    <a:bodyPr/>
                    <a:lstStyle/>
                    <a:p>
                      <a:pPr algn="r" fontAlgn="b"/>
                      <a:r>
                        <a:rPr lang="en-US" sz="1800" b="0" i="0" u="none" strike="noStrike" dirty="0" smtClean="0">
                          <a:solidFill>
                            <a:srgbClr val="000000"/>
                          </a:solidFill>
                          <a:latin typeface="+mn-lt"/>
                        </a:rPr>
                        <a:t>0.03</a:t>
                      </a:r>
                      <a:endParaRPr lang="en-US" sz="1800" b="0" i="0" u="none" strike="noStrike" dirty="0">
                        <a:solidFill>
                          <a:srgbClr val="000000"/>
                        </a:solidFill>
                        <a:latin typeface="+mn-lt"/>
                      </a:endParaRPr>
                    </a:p>
                  </a:txBody>
                  <a:tcPr marL="9525" marR="9525" marT="9525" marB="0" anchor="b"/>
                </a:tc>
                <a:tc>
                  <a:txBody>
                    <a:bodyPr/>
                    <a:lstStyle/>
                    <a:p>
                      <a:pPr algn="r" fontAlgn="b"/>
                      <a:r>
                        <a:rPr lang="en-US" sz="1800" b="0" i="0" u="none" strike="noStrike" dirty="0" smtClean="0">
                          <a:solidFill>
                            <a:srgbClr val="000000"/>
                          </a:solidFill>
                          <a:latin typeface="+mn-lt"/>
                        </a:rPr>
                        <a:t>0</a:t>
                      </a:r>
                      <a:endParaRPr lang="en-US" sz="1800" b="0" i="0" u="none" strike="noStrike" dirty="0">
                        <a:solidFill>
                          <a:srgbClr val="000000"/>
                        </a:solidFill>
                        <a:latin typeface="+mn-lt"/>
                      </a:endParaRPr>
                    </a:p>
                  </a:txBody>
                  <a:tcPr marL="9525" marR="9525" marT="9525" marB="0" anchor="b"/>
                </a:tc>
              </a:tr>
              <a:tr h="370840">
                <a:tc>
                  <a:txBody>
                    <a:bodyPr/>
                    <a:lstStyle/>
                    <a:p>
                      <a:r>
                        <a:rPr lang="en-US" dirty="0" smtClean="0"/>
                        <a:t>Gypsum</a:t>
                      </a:r>
                      <a:endParaRPr lang="en-US" dirty="0"/>
                    </a:p>
                  </a:txBody>
                  <a:tcPr/>
                </a:tc>
                <a:tc>
                  <a:txBody>
                    <a:bodyPr/>
                    <a:lstStyle/>
                    <a:p>
                      <a:pPr algn="r" fontAlgn="b"/>
                      <a:r>
                        <a:rPr lang="en-US" sz="1800" b="0" i="0" u="none" strike="noStrike" dirty="0" smtClean="0">
                          <a:solidFill>
                            <a:srgbClr val="000000"/>
                          </a:solidFill>
                          <a:latin typeface="+mn-lt"/>
                        </a:rPr>
                        <a:t>-0.89</a:t>
                      </a:r>
                      <a:endParaRPr lang="en-US" sz="1800" b="0" i="0" u="none" strike="noStrike" dirty="0">
                        <a:solidFill>
                          <a:srgbClr val="000000"/>
                        </a:solidFill>
                        <a:latin typeface="+mn-lt"/>
                      </a:endParaRPr>
                    </a:p>
                  </a:txBody>
                  <a:tcPr marL="9525" marR="9525" marT="9525" marB="0" anchor="b"/>
                </a:tc>
                <a:tc>
                  <a:txBody>
                    <a:bodyPr/>
                    <a:lstStyle/>
                    <a:p>
                      <a:pPr algn="r" fontAlgn="b"/>
                      <a:r>
                        <a:rPr lang="en-US" sz="1800" b="0" i="0" u="none" strike="noStrike" dirty="0" smtClean="0">
                          <a:solidFill>
                            <a:srgbClr val="000000"/>
                          </a:solidFill>
                          <a:latin typeface="+mn-lt"/>
                        </a:rPr>
                        <a:t>-0.89</a:t>
                      </a:r>
                      <a:endParaRPr lang="en-US" sz="1800" b="0" i="0" u="none" strike="noStrike" dirty="0">
                        <a:solidFill>
                          <a:srgbClr val="000000"/>
                        </a:solidFill>
                        <a:latin typeface="+mn-lt"/>
                      </a:endParaRPr>
                    </a:p>
                  </a:txBody>
                  <a:tcPr marL="9525" marR="9525" marT="9525" marB="0" anchor="b"/>
                </a:tc>
                <a:tc>
                  <a:txBody>
                    <a:bodyPr/>
                    <a:lstStyle/>
                    <a:p>
                      <a:pPr algn="r" fontAlgn="b"/>
                      <a:r>
                        <a:rPr lang="en-US" sz="1800" b="0" i="0" u="none" strike="noStrike" dirty="0" smtClean="0">
                          <a:solidFill>
                            <a:srgbClr val="000000"/>
                          </a:solidFill>
                          <a:latin typeface="+mn-lt"/>
                        </a:rPr>
                        <a:t>0</a:t>
                      </a:r>
                      <a:endParaRPr lang="en-US" sz="1800" b="0" i="0" u="none" strike="noStrike" dirty="0">
                        <a:solidFill>
                          <a:srgbClr val="000000"/>
                        </a:solidFill>
                        <a:latin typeface="+mn-lt"/>
                      </a:endParaRPr>
                    </a:p>
                  </a:txBody>
                  <a:tcPr marL="9525" marR="9525" marT="9525" marB="0" anchor="b"/>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CO</a:t>
            </a:r>
            <a:r>
              <a:rPr lang="en-US" baseline="-25000" dirty="0" smtClean="0"/>
              <a:t>2</a:t>
            </a:r>
            <a:r>
              <a:rPr lang="en-US" dirty="0" smtClean="0"/>
              <a:t> Concentration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article proposes that calcareous fens are in danger of being harmed by increasing levels of CO</a:t>
            </a:r>
            <a:r>
              <a:rPr lang="en-US" baseline="-25000" dirty="0" smtClean="0"/>
              <a:t>2</a:t>
            </a:r>
            <a:r>
              <a:rPr lang="en-US" dirty="0" smtClean="0"/>
              <a:t> in the atmosphere.</a:t>
            </a:r>
          </a:p>
          <a:p>
            <a:pPr>
              <a:buNone/>
            </a:pPr>
            <a:endParaRPr lang="en-US" dirty="0" smtClean="0"/>
          </a:p>
          <a:p>
            <a:r>
              <a:rPr lang="en-US" dirty="0" smtClean="0"/>
              <a:t>It was stated within the article that within 100 years the p</a:t>
            </a:r>
            <a:r>
              <a:rPr lang="en-US" baseline="-25000" dirty="0" smtClean="0"/>
              <a:t>CO2 </a:t>
            </a:r>
            <a:r>
              <a:rPr lang="en-US" dirty="0" smtClean="0"/>
              <a:t>may double from the current level.</a:t>
            </a:r>
          </a:p>
          <a:p>
            <a:pPr>
              <a:buNone/>
            </a:pPr>
            <a:endParaRPr lang="en-US" dirty="0" smtClean="0"/>
          </a:p>
          <a:p>
            <a:r>
              <a:rPr lang="en-US" dirty="0" smtClean="0"/>
              <a:t>Increasing the amount of CO</a:t>
            </a:r>
            <a:r>
              <a:rPr lang="en-US" baseline="-25000" dirty="0" smtClean="0"/>
              <a:t>2</a:t>
            </a:r>
            <a:r>
              <a:rPr lang="en-US" dirty="0" smtClean="0"/>
              <a:t> could have disastrous effects on the fens, by potentially modifying the amount of calcite, dolomite, and gypsum within the waters.</a:t>
            </a:r>
          </a:p>
          <a:p>
            <a:pPr>
              <a:buNone/>
            </a:pPr>
            <a:endParaRPr lang="en-US" dirty="0" smtClean="0"/>
          </a:p>
          <a:p>
            <a:r>
              <a:rPr lang="en-US" dirty="0" smtClean="0"/>
              <a:t>To determine these effects, we decided to model this  CO</a:t>
            </a:r>
            <a:r>
              <a:rPr lang="en-US" baseline="-25000" dirty="0" smtClean="0"/>
              <a:t>2</a:t>
            </a:r>
            <a:r>
              <a:rPr lang="en-US" dirty="0" smtClean="0"/>
              <a:t> increase using PHREEQC.</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CO</a:t>
            </a:r>
            <a:r>
              <a:rPr lang="en-US" baseline="-25000" dirty="0" smtClean="0"/>
              <a:t>2</a:t>
            </a:r>
            <a:r>
              <a:rPr lang="en-US" dirty="0" smtClean="0"/>
              <a:t> Concentration</a:t>
            </a:r>
            <a:endParaRPr lang="en-US" dirty="0"/>
          </a:p>
        </p:txBody>
      </p:sp>
      <p:pic>
        <p:nvPicPr>
          <p:cNvPr id="6146" name="Picture 2"/>
          <p:cNvPicPr>
            <a:picLocks noGrp="1" noChangeAspect="1" noChangeArrowheads="1"/>
          </p:cNvPicPr>
          <p:nvPr>
            <p:ph idx="1"/>
          </p:nvPr>
        </p:nvPicPr>
        <p:blipFill>
          <a:blip r:embed="rId3"/>
          <a:srcRect/>
          <a:stretch>
            <a:fillRect/>
          </a:stretch>
        </p:blipFill>
        <p:spPr bwMode="auto">
          <a:xfrm>
            <a:off x="849072" y="1935163"/>
            <a:ext cx="7445856" cy="43894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CO</a:t>
            </a:r>
            <a:r>
              <a:rPr lang="en-US" baseline="-25000" dirty="0" smtClean="0"/>
              <a:t>2</a:t>
            </a:r>
            <a:r>
              <a:rPr lang="en-US" dirty="0" smtClean="0"/>
              <a:t> Concentration</a:t>
            </a:r>
            <a:endParaRPr lang="en-US" dirty="0"/>
          </a:p>
        </p:txBody>
      </p:sp>
      <p:pic>
        <p:nvPicPr>
          <p:cNvPr id="5126" name="Picture 6"/>
          <p:cNvPicPr>
            <a:picLocks noGrp="1" noChangeAspect="1" noChangeArrowheads="1"/>
          </p:cNvPicPr>
          <p:nvPr>
            <p:ph idx="1"/>
          </p:nvPr>
        </p:nvPicPr>
        <p:blipFill>
          <a:blip r:embed="rId3"/>
          <a:srcRect/>
          <a:stretch>
            <a:fillRect/>
          </a:stretch>
        </p:blipFill>
        <p:spPr bwMode="auto">
          <a:xfrm>
            <a:off x="1057275" y="2063941"/>
            <a:ext cx="7029450" cy="413188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CO</a:t>
            </a:r>
            <a:r>
              <a:rPr lang="en-US" baseline="-25000" dirty="0" smtClean="0"/>
              <a:t>2</a:t>
            </a:r>
            <a:r>
              <a:rPr lang="en-US" dirty="0" smtClean="0"/>
              <a:t> Concentration</a:t>
            </a:r>
            <a:endParaRPr lang="en-US" dirty="0"/>
          </a:p>
        </p:txBody>
      </p:sp>
      <p:graphicFrame>
        <p:nvGraphicFramePr>
          <p:cNvPr id="4" name="Content Placeholder 3"/>
          <p:cNvGraphicFramePr>
            <a:graphicFrameLocks noGrp="1"/>
          </p:cNvGraphicFramePr>
          <p:nvPr>
            <p:ph idx="1"/>
          </p:nvPr>
        </p:nvGraphicFramePr>
        <p:xfrm>
          <a:off x="457200" y="2362200"/>
          <a:ext cx="8305800" cy="2118360"/>
        </p:xfrm>
        <a:graphic>
          <a:graphicData uri="http://schemas.openxmlformats.org/drawingml/2006/table">
            <a:tbl>
              <a:tblPr firstRow="1" bandRow="1">
                <a:tableStyleId>{F5AB1C69-6EDB-4FF4-983F-18BD219EF322}</a:tableStyleId>
              </a:tblPr>
              <a:tblGrid>
                <a:gridCol w="2052249"/>
                <a:gridCol w="1955445"/>
                <a:gridCol w="2149053"/>
                <a:gridCol w="2149053"/>
              </a:tblGrid>
              <a:tr h="370840">
                <a:tc>
                  <a:txBody>
                    <a:bodyPr/>
                    <a:lstStyle/>
                    <a:p>
                      <a:pPr algn="ctr"/>
                      <a:r>
                        <a:rPr lang="en-US" sz="2000" u="sng" dirty="0" smtClean="0"/>
                        <a:t>Mineral</a:t>
                      </a:r>
                      <a:endParaRPr lang="en-US" sz="2000" u="sng" dirty="0"/>
                    </a:p>
                  </a:txBody>
                  <a:tcPr/>
                </a:tc>
                <a:tc>
                  <a:txBody>
                    <a:bodyPr/>
                    <a:lstStyle/>
                    <a:p>
                      <a:pPr algn="ctr"/>
                      <a:r>
                        <a:rPr lang="en-US" sz="2000" u="sng" dirty="0" smtClean="0"/>
                        <a:t>SI in</a:t>
                      </a:r>
                      <a:r>
                        <a:rPr lang="en-US" sz="2000" u="sng" baseline="0" dirty="0" smtClean="0"/>
                        <a:t> Water Table</a:t>
                      </a:r>
                      <a:r>
                        <a:rPr lang="en-US" sz="2000" u="sng" dirty="0" smtClean="0"/>
                        <a:t> West</a:t>
                      </a:r>
                      <a:endParaRPr lang="en-US" sz="2000" u="sng" dirty="0"/>
                    </a:p>
                  </a:txBody>
                  <a:tcPr/>
                </a:tc>
                <a:tc>
                  <a:txBody>
                    <a:bodyPr/>
                    <a:lstStyle/>
                    <a:p>
                      <a:pPr algn="ctr"/>
                      <a:r>
                        <a:rPr lang="en-US" sz="2000" u="sng" dirty="0" smtClean="0"/>
                        <a:t>SI in Water Table</a:t>
                      </a:r>
                      <a:r>
                        <a:rPr lang="en-US" sz="2000" u="sng" baseline="0" dirty="0" smtClean="0"/>
                        <a:t> West + Doubled CO</a:t>
                      </a:r>
                      <a:r>
                        <a:rPr lang="en-US" sz="2000" u="sng" baseline="-25000" dirty="0" smtClean="0"/>
                        <a:t>2</a:t>
                      </a:r>
                      <a:endParaRPr lang="en-US" sz="2000" u="sng" baseline="-25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u="sng" dirty="0" smtClean="0">
                          <a:latin typeface="Calibri"/>
                        </a:rPr>
                        <a:t>Δ</a:t>
                      </a:r>
                      <a:r>
                        <a:rPr lang="en-US" sz="2000" u="sng" dirty="0" smtClean="0">
                          <a:latin typeface="Calibri"/>
                        </a:rPr>
                        <a:t> SI</a:t>
                      </a:r>
                      <a:endParaRPr lang="en-US" sz="2000" u="sng" dirty="0" smtClean="0"/>
                    </a:p>
                    <a:p>
                      <a:pPr algn="ctr"/>
                      <a:endParaRPr lang="en-US" sz="2000" u="sng" baseline="-25000" dirty="0"/>
                    </a:p>
                  </a:txBody>
                  <a:tcPr/>
                </a:tc>
              </a:tr>
              <a:tr h="370840">
                <a:tc>
                  <a:txBody>
                    <a:bodyPr/>
                    <a:lstStyle/>
                    <a:p>
                      <a:r>
                        <a:rPr lang="en-US" dirty="0" smtClean="0"/>
                        <a:t>Calcite</a:t>
                      </a:r>
                    </a:p>
                  </a:txBody>
                  <a:tcPr/>
                </a:tc>
                <a:tc>
                  <a:txBody>
                    <a:bodyPr/>
                    <a:lstStyle/>
                    <a:p>
                      <a:pPr algn="r" fontAlgn="b"/>
                      <a:r>
                        <a:rPr lang="en-US" sz="1800" b="0" i="0" u="none" strike="noStrike" dirty="0" smtClean="0">
                          <a:solidFill>
                            <a:srgbClr val="000000"/>
                          </a:solidFill>
                          <a:latin typeface="+mn-lt"/>
                        </a:rPr>
                        <a:t>0.21</a:t>
                      </a:r>
                    </a:p>
                  </a:txBody>
                  <a:tcPr marL="9525" marR="9525" marT="9525" marB="0" anchor="b"/>
                </a:tc>
                <a:tc>
                  <a:txBody>
                    <a:bodyPr/>
                    <a:lstStyle/>
                    <a:p>
                      <a:pPr algn="r" fontAlgn="b"/>
                      <a:r>
                        <a:rPr lang="en-US" sz="1800" b="0" i="0" u="none" strike="noStrike" dirty="0" smtClean="0">
                          <a:solidFill>
                            <a:srgbClr val="000000"/>
                          </a:solidFill>
                          <a:latin typeface="+mn-lt"/>
                        </a:rPr>
                        <a:t>0.15</a:t>
                      </a:r>
                      <a:endParaRPr lang="en-US" sz="1800" b="0" i="0" u="none" strike="noStrike" dirty="0">
                        <a:solidFill>
                          <a:srgbClr val="000000"/>
                        </a:solidFill>
                        <a:latin typeface="+mn-lt"/>
                      </a:endParaRPr>
                    </a:p>
                  </a:txBody>
                  <a:tcPr marL="9525" marR="9525" marT="9525" marB="0" anchor="b"/>
                </a:tc>
                <a:tc>
                  <a:txBody>
                    <a:bodyPr/>
                    <a:lstStyle/>
                    <a:p>
                      <a:pPr algn="r" fontAlgn="b"/>
                      <a:r>
                        <a:rPr lang="en-US" sz="1800" b="0" i="0" u="none" strike="noStrike" dirty="0" smtClean="0">
                          <a:solidFill>
                            <a:srgbClr val="000000"/>
                          </a:solidFill>
                          <a:latin typeface="+mn-lt"/>
                        </a:rPr>
                        <a:t>-0.06</a:t>
                      </a:r>
                      <a:endParaRPr lang="en-US" sz="1800" b="0" i="0" u="none" strike="noStrike" dirty="0">
                        <a:solidFill>
                          <a:srgbClr val="000000"/>
                        </a:solidFill>
                        <a:latin typeface="+mn-lt"/>
                      </a:endParaRPr>
                    </a:p>
                  </a:txBody>
                  <a:tcPr marL="9525" marR="9525" marT="9525" marB="0" anchor="b"/>
                </a:tc>
              </a:tr>
              <a:tr h="370840">
                <a:tc>
                  <a:txBody>
                    <a:bodyPr/>
                    <a:lstStyle/>
                    <a:p>
                      <a:r>
                        <a:rPr lang="en-US" dirty="0" smtClean="0"/>
                        <a:t>Dolomite</a:t>
                      </a:r>
                      <a:endParaRPr lang="en-US" dirty="0"/>
                    </a:p>
                  </a:txBody>
                  <a:tcPr/>
                </a:tc>
                <a:tc>
                  <a:txBody>
                    <a:bodyPr/>
                    <a:lstStyle/>
                    <a:p>
                      <a:pPr algn="r" fontAlgn="b"/>
                      <a:r>
                        <a:rPr lang="en-US" sz="1800" b="0" i="0" u="none" strike="noStrike" dirty="0" smtClean="0">
                          <a:solidFill>
                            <a:srgbClr val="000000"/>
                          </a:solidFill>
                          <a:latin typeface="+mn-lt"/>
                        </a:rPr>
                        <a:t>0.12</a:t>
                      </a:r>
                      <a:endParaRPr lang="en-US" sz="1800" b="0" i="0" u="none" strike="noStrike" dirty="0">
                        <a:solidFill>
                          <a:srgbClr val="000000"/>
                        </a:solidFill>
                        <a:latin typeface="+mn-lt"/>
                      </a:endParaRPr>
                    </a:p>
                  </a:txBody>
                  <a:tcPr marL="9525" marR="9525" marT="9525" marB="0" anchor="b"/>
                </a:tc>
                <a:tc>
                  <a:txBody>
                    <a:bodyPr/>
                    <a:lstStyle/>
                    <a:p>
                      <a:pPr algn="r" fontAlgn="b"/>
                      <a:r>
                        <a:rPr lang="en-US" sz="1800" b="0" i="0" u="none" strike="noStrike" dirty="0" smtClean="0">
                          <a:solidFill>
                            <a:srgbClr val="000000"/>
                          </a:solidFill>
                          <a:latin typeface="+mn-lt"/>
                        </a:rPr>
                        <a:t>0.01</a:t>
                      </a:r>
                      <a:endParaRPr lang="en-US" sz="1800" b="0" i="0" u="none" strike="noStrike" dirty="0">
                        <a:solidFill>
                          <a:srgbClr val="000000"/>
                        </a:solidFill>
                        <a:latin typeface="+mn-lt"/>
                      </a:endParaRPr>
                    </a:p>
                  </a:txBody>
                  <a:tcPr marL="9525" marR="9525" marT="9525" marB="0" anchor="b"/>
                </a:tc>
                <a:tc>
                  <a:txBody>
                    <a:bodyPr/>
                    <a:lstStyle/>
                    <a:p>
                      <a:pPr algn="r" fontAlgn="b"/>
                      <a:r>
                        <a:rPr lang="en-US" sz="1800" b="0" i="0" u="none" strike="noStrike" dirty="0" smtClean="0">
                          <a:solidFill>
                            <a:srgbClr val="000000"/>
                          </a:solidFill>
                          <a:latin typeface="+mn-lt"/>
                        </a:rPr>
                        <a:t>-0.11</a:t>
                      </a:r>
                      <a:endParaRPr lang="en-US" sz="1800" b="0" i="0" u="none" strike="noStrike" dirty="0">
                        <a:solidFill>
                          <a:srgbClr val="000000"/>
                        </a:solidFill>
                        <a:latin typeface="+mn-lt"/>
                      </a:endParaRPr>
                    </a:p>
                  </a:txBody>
                  <a:tcPr marL="9525" marR="9525" marT="9525" marB="0" anchor="b"/>
                </a:tc>
              </a:tr>
              <a:tr h="370840">
                <a:tc>
                  <a:txBody>
                    <a:bodyPr/>
                    <a:lstStyle/>
                    <a:p>
                      <a:r>
                        <a:rPr lang="en-US" dirty="0" smtClean="0"/>
                        <a:t>Gypsum</a:t>
                      </a:r>
                      <a:endParaRPr lang="en-US" dirty="0"/>
                    </a:p>
                  </a:txBody>
                  <a:tcPr/>
                </a:tc>
                <a:tc>
                  <a:txBody>
                    <a:bodyPr/>
                    <a:lstStyle/>
                    <a:p>
                      <a:pPr algn="r" fontAlgn="b"/>
                      <a:r>
                        <a:rPr lang="en-US" sz="1800" b="0" i="0" u="none" strike="noStrike" dirty="0" smtClean="0">
                          <a:solidFill>
                            <a:srgbClr val="000000"/>
                          </a:solidFill>
                          <a:latin typeface="+mn-lt"/>
                        </a:rPr>
                        <a:t>-0.96</a:t>
                      </a:r>
                      <a:endParaRPr lang="en-US" sz="1800" b="0" i="0" u="none" strike="noStrike" dirty="0">
                        <a:solidFill>
                          <a:srgbClr val="000000"/>
                        </a:solidFill>
                        <a:latin typeface="+mn-lt"/>
                      </a:endParaRPr>
                    </a:p>
                  </a:txBody>
                  <a:tcPr marL="9525" marR="9525" marT="9525" marB="0" anchor="b"/>
                </a:tc>
                <a:tc>
                  <a:txBody>
                    <a:bodyPr/>
                    <a:lstStyle/>
                    <a:p>
                      <a:pPr algn="r" fontAlgn="b"/>
                      <a:r>
                        <a:rPr lang="en-US" sz="1800" b="0" i="0" u="none" strike="noStrike" dirty="0" smtClean="0">
                          <a:solidFill>
                            <a:srgbClr val="000000"/>
                          </a:solidFill>
                          <a:latin typeface="+mn-lt"/>
                        </a:rPr>
                        <a:t>-0.96</a:t>
                      </a:r>
                      <a:endParaRPr lang="en-US" sz="1800" b="0" i="0" u="none" strike="noStrike" dirty="0">
                        <a:solidFill>
                          <a:srgbClr val="000000"/>
                        </a:solidFill>
                        <a:latin typeface="+mn-lt"/>
                      </a:endParaRPr>
                    </a:p>
                  </a:txBody>
                  <a:tcPr marL="9525" marR="9525" marT="9525" marB="0" anchor="b"/>
                </a:tc>
                <a:tc>
                  <a:txBody>
                    <a:bodyPr/>
                    <a:lstStyle/>
                    <a:p>
                      <a:pPr algn="r" fontAlgn="b"/>
                      <a:r>
                        <a:rPr lang="en-US" sz="1800" b="0" i="0" u="none" strike="noStrike" dirty="0" smtClean="0">
                          <a:solidFill>
                            <a:srgbClr val="000000"/>
                          </a:solidFill>
                          <a:latin typeface="+mn-lt"/>
                        </a:rPr>
                        <a:t>0</a:t>
                      </a:r>
                      <a:endParaRPr lang="en-US" sz="1800" b="0" i="0" u="none" strike="noStrike" dirty="0">
                        <a:solidFill>
                          <a:srgbClr val="000000"/>
                        </a:solidFill>
                        <a:latin typeface="+mn-lt"/>
                      </a:endParaRPr>
                    </a:p>
                  </a:txBody>
                  <a:tcPr marL="9525" marR="9525" marT="9525" marB="0" anchor="b"/>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CO</a:t>
            </a:r>
            <a:r>
              <a:rPr lang="en-US" baseline="-25000" dirty="0" smtClean="0"/>
              <a:t>2</a:t>
            </a:r>
            <a:r>
              <a:rPr lang="en-US" dirty="0" smtClean="0"/>
              <a:t> Concentration </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H2O + CO2 </a:t>
            </a:r>
            <a:r>
              <a:rPr lang="en-US" dirty="0" smtClean="0">
                <a:sym typeface="Wingdings" pitchFamily="2" charset="2"/>
              </a:rPr>
              <a:t>H2CO3</a:t>
            </a:r>
          </a:p>
          <a:p>
            <a:endParaRPr lang="en-US" dirty="0" smtClean="0">
              <a:sym typeface="Wingdings" pitchFamily="2" charset="2"/>
            </a:endParaRPr>
          </a:p>
          <a:p>
            <a:r>
              <a:rPr lang="en-US" dirty="0" smtClean="0">
                <a:sym typeface="Wingdings" pitchFamily="2" charset="2"/>
              </a:rPr>
              <a:t>The increase of CO2 in the atmosphere will cause more CO2 reacting with water,  producing elevated levels of carbonic acid in the solution.</a:t>
            </a:r>
          </a:p>
          <a:p>
            <a:endParaRPr lang="en-US" dirty="0" smtClean="0">
              <a:sym typeface="Wingdings" pitchFamily="2" charset="2"/>
            </a:endParaRPr>
          </a:p>
          <a:p>
            <a:r>
              <a:rPr lang="en-US" dirty="0" smtClean="0">
                <a:sym typeface="Wingdings" pitchFamily="2" charset="2"/>
              </a:rPr>
              <a:t>The high levels of carbonic acid will in turn dissolve more calcite in our </a:t>
            </a:r>
            <a:r>
              <a:rPr lang="en-US" dirty="0" smtClean="0">
                <a:sym typeface="Wingdings" pitchFamily="2" charset="2"/>
              </a:rPr>
              <a:t>solution </a:t>
            </a:r>
            <a:r>
              <a:rPr lang="en-US" smtClean="0">
                <a:sym typeface="Wingdings" pitchFamily="2" charset="2"/>
              </a:rPr>
              <a:t>and lower </a:t>
            </a:r>
            <a:r>
              <a:rPr lang="en-US" dirty="0" smtClean="0">
                <a:sym typeface="Wingdings" pitchFamily="2" charset="2"/>
              </a:rPr>
              <a:t>our SI.</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Based upon our additional modeling, we found out what could possibly happen to these calcareous fens if environmental conditions change.</a:t>
            </a:r>
          </a:p>
          <a:p>
            <a:pPr>
              <a:buNone/>
            </a:pPr>
            <a:endParaRPr lang="en-US" dirty="0" smtClean="0"/>
          </a:p>
          <a:p>
            <a:r>
              <a:rPr lang="en-US" dirty="0" smtClean="0"/>
              <a:t>If nitrogen runoff from agricultural industry happens, the saturation of calcite, dolomite, and gypsum can change, throwing the fen out of its normal state.  </a:t>
            </a:r>
            <a:r>
              <a:rPr lang="en-US" dirty="0" err="1" smtClean="0"/>
              <a:t>Eutrophication</a:t>
            </a:r>
            <a:r>
              <a:rPr lang="en-US" dirty="0" smtClean="0"/>
              <a:t> can also happen due to increased nitrogen.</a:t>
            </a:r>
          </a:p>
          <a:p>
            <a:pPr>
              <a:buNone/>
            </a:pPr>
            <a:endParaRPr lang="en-US"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If arsenic is introduced into the fen, there is no change in the saturation of calcite, dolomite and gypsum.  However, many new minerals are introduced into the groundwater, which can possibly have negative impacts upon the fen.</a:t>
            </a:r>
          </a:p>
          <a:p>
            <a:endParaRPr lang="en-US" dirty="0" smtClean="0"/>
          </a:p>
          <a:p>
            <a:r>
              <a:rPr lang="en-US" dirty="0" smtClean="0"/>
              <a:t>In the situation that CO</a:t>
            </a:r>
            <a:r>
              <a:rPr lang="en-US" baseline="-25000" dirty="0" smtClean="0"/>
              <a:t>2</a:t>
            </a:r>
            <a:r>
              <a:rPr lang="en-US" dirty="0" smtClean="0"/>
              <a:t> concentration is increased, the saturations of calcite, dolomite, and gypsum will be changed, causing the conditions of the fen to differ. </a:t>
            </a:r>
          </a:p>
          <a:p>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Calcareous fens are a rare but interesting part of our environment.  They have very unique varieties of vegetation . These areas are extremely fragile, however, and even small changes in the environment can damage them.</a:t>
            </a:r>
          </a:p>
          <a:p>
            <a:endParaRPr lang="en-US" dirty="0" smtClean="0"/>
          </a:p>
          <a:p>
            <a:r>
              <a:rPr lang="en-US" dirty="0" smtClean="0"/>
              <a:t>As we found out through our modeling, there are many different situations that could impact the conditions of these fens.</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Calcareous Fen?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fen is a particular type of wetland that is fed either by surface water or groundwater. The water in these wetlands is neutral or alkaline.</a:t>
            </a:r>
          </a:p>
          <a:p>
            <a:endParaRPr lang="en-US" dirty="0" smtClean="0"/>
          </a:p>
          <a:p>
            <a:r>
              <a:rPr lang="en-US" dirty="0" smtClean="0"/>
              <a:t>A calcareous fen is a very rare type of fen that is characterized by having groundwater which is rich in calcium and magnesium.</a:t>
            </a:r>
          </a:p>
          <a:p>
            <a:endParaRPr lang="en-US" dirty="0" smtClean="0"/>
          </a:p>
          <a:p>
            <a:r>
              <a:rPr lang="en-US" dirty="0" smtClean="0"/>
              <a:t>The particular calcium-rich geochemistry of these waters leads to unique plant communities called “</a:t>
            </a:r>
            <a:r>
              <a:rPr lang="en-US" dirty="0" err="1" smtClean="0"/>
              <a:t>calciphiles</a:t>
            </a:r>
            <a:r>
              <a:rPr lang="en-US" dirty="0" smtClean="0"/>
              <a:t>”, which means calcium loving.</a:t>
            </a:r>
          </a:p>
          <a:p>
            <a:endParaRPr lang="en-US" dirty="0" smtClean="0"/>
          </a:p>
          <a:p>
            <a:r>
              <a:rPr lang="en-US" dirty="0" smtClean="0"/>
              <a:t>These calcareous fens are very fragile environments – many things can disrupt the natural ecosystems found within.</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Consumer Factsheet on: NITRATES/NITRITES . (2006, November 28). Retrieved November 24, 2008, from U.S Environmental Protection Agency: </a:t>
            </a:r>
            <a:r>
              <a:rPr lang="en-US" u="sng" dirty="0" smtClean="0">
                <a:hlinkClick r:id="rId3"/>
              </a:rPr>
              <a:t>http://www.epa.gov/OGWDW/contaminants/dw_contamfs/nitrates.html</a:t>
            </a:r>
            <a:endParaRPr lang="en-US" dirty="0" smtClean="0"/>
          </a:p>
          <a:p>
            <a:endParaRPr lang="en-US" dirty="0" smtClean="0"/>
          </a:p>
          <a:p>
            <a:r>
              <a:rPr lang="en-US" dirty="0" smtClean="0"/>
              <a:t>Erickson, M. (</a:t>
            </a:r>
            <a:r>
              <a:rPr lang="en-US" dirty="0" err="1" smtClean="0"/>
              <a:t>n.d</a:t>
            </a:r>
            <a:r>
              <a:rPr lang="en-US" dirty="0" smtClean="0"/>
              <a:t>.). Arsenic in Minnesota Groundwater. Minneapolis , Minnesota, USA.</a:t>
            </a:r>
          </a:p>
          <a:p>
            <a:endParaRPr lang="en-US" dirty="0" smtClean="0"/>
          </a:p>
          <a:p>
            <a:r>
              <a:rPr lang="en-US" dirty="0" smtClean="0"/>
              <a:t>James E. </a:t>
            </a:r>
            <a:r>
              <a:rPr lang="en-US" dirty="0" err="1" smtClean="0"/>
              <a:t>Almendinger</a:t>
            </a:r>
            <a:r>
              <a:rPr lang="en-US" dirty="0" smtClean="0"/>
              <a:t>, J. H. (1998). Peat characteristics and groundwater</a:t>
            </a:r>
          </a:p>
          <a:p>
            <a:pPr>
              <a:buNone/>
            </a:pPr>
            <a:r>
              <a:rPr lang="en-US" dirty="0" smtClean="0"/>
              <a:t>	geochemistry of calcareous fens in the Minnesota River Basin, U.S.A., Biogeochemistry , 17-41.</a:t>
            </a:r>
          </a:p>
          <a:p>
            <a:pPr>
              <a:buNone/>
            </a:pPr>
            <a:endParaRPr lang="en-US" dirty="0" smtClean="0"/>
          </a:p>
          <a:p>
            <a:r>
              <a:rPr lang="en-US" dirty="0" err="1" smtClean="0"/>
              <a:t>Komor</a:t>
            </a:r>
            <a:r>
              <a:rPr lang="en-US" dirty="0" smtClean="0"/>
              <a:t>, S. C. (1994). Geochemistry and hydrology of a calcareous fen within</a:t>
            </a:r>
          </a:p>
          <a:p>
            <a:pPr>
              <a:buNone/>
            </a:pPr>
            <a:r>
              <a:rPr lang="en-US" dirty="0" smtClean="0"/>
              <a:t>	the Savage Fen wetlands complex, Minnesota, USA. </a:t>
            </a:r>
            <a:r>
              <a:rPr lang="en-US" dirty="0" err="1" smtClean="0"/>
              <a:t>Geochimica</a:t>
            </a:r>
            <a:r>
              <a:rPr lang="en-US" dirty="0" smtClean="0"/>
              <a:t> et </a:t>
            </a:r>
            <a:r>
              <a:rPr lang="en-US" dirty="0" err="1" smtClean="0"/>
              <a:t>Cosmochimica</a:t>
            </a:r>
            <a:r>
              <a:rPr lang="en-US" dirty="0" smtClean="0"/>
              <a:t> , 3353-3367.</a:t>
            </a:r>
          </a:p>
          <a:p>
            <a:endParaRPr lang="en-US" dirty="0" smtClean="0"/>
          </a:p>
          <a:p>
            <a:r>
              <a:rPr lang="en-US" dirty="0" smtClean="0"/>
              <a:t>USGS . (2008, October 15). Retrieved November 24, 2008, from Trace</a:t>
            </a:r>
          </a:p>
          <a:p>
            <a:pPr>
              <a:buNone/>
            </a:pPr>
            <a:r>
              <a:rPr lang="en-US" dirty="0" smtClean="0"/>
              <a:t>	Elements National Synthesis Project:  </a:t>
            </a:r>
            <a:r>
              <a:rPr lang="en-US" u="sng" dirty="0" smtClean="0">
                <a:hlinkClick r:id="rId4"/>
              </a:rPr>
              <a:t>http://water.usgs.gov/nawqa/trace/arsenic/</a:t>
            </a:r>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RGERQUESTIONS.jpg"/>
          <p:cNvPicPr>
            <a:picLocks noGrp="1" noChangeAspect="1"/>
          </p:cNvPicPr>
          <p:nvPr>
            <p:ph idx="1"/>
          </p:nvPr>
        </p:nvPicPr>
        <p:blipFill>
          <a:blip r:embed="rId3"/>
          <a:stretch>
            <a:fillRect/>
          </a:stretch>
        </p:blipFill>
        <p:spPr>
          <a:xfrm>
            <a:off x="381000" y="2415791"/>
            <a:ext cx="8229600" cy="2080009"/>
          </a:xfr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Calcareous Fen?</a:t>
            </a:r>
            <a:endParaRPr lang="en-US" dirty="0"/>
          </a:p>
        </p:txBody>
      </p:sp>
      <p:pic>
        <p:nvPicPr>
          <p:cNvPr id="1028" name="Picture 4"/>
          <p:cNvPicPr>
            <a:picLocks noGrp="1" noChangeAspect="1" noChangeArrowheads="1"/>
          </p:cNvPicPr>
          <p:nvPr>
            <p:ph idx="1"/>
          </p:nvPr>
        </p:nvPicPr>
        <p:blipFill>
          <a:blip r:embed="rId3"/>
          <a:srcRect/>
          <a:stretch>
            <a:fillRect/>
          </a:stretch>
        </p:blipFill>
        <p:spPr bwMode="auto">
          <a:xfrm>
            <a:off x="685800" y="1905000"/>
            <a:ext cx="7758752" cy="2057400"/>
          </a:xfrm>
          <a:prstGeom prst="rect">
            <a:avLst/>
          </a:prstGeom>
          <a:noFill/>
          <a:ln w="9525">
            <a:noFill/>
            <a:miter lim="800000"/>
            <a:headEnd/>
            <a:tailEnd/>
          </a:ln>
          <a:effectLst/>
        </p:spPr>
      </p:pic>
      <p:sp>
        <p:nvSpPr>
          <p:cNvPr id="9" name="TextBox 8"/>
          <p:cNvSpPr txBox="1"/>
          <p:nvPr/>
        </p:nvSpPr>
        <p:spPr>
          <a:xfrm>
            <a:off x="533400" y="4343400"/>
            <a:ext cx="8001000" cy="923330"/>
          </a:xfrm>
          <a:prstGeom prst="rect">
            <a:avLst/>
          </a:prstGeom>
          <a:noFill/>
        </p:spPr>
        <p:txBody>
          <a:bodyPr wrap="square" rtlCol="0">
            <a:spAutoFit/>
          </a:bodyPr>
          <a:lstStyle/>
          <a:p>
            <a:r>
              <a:rPr lang="en-US" dirty="0" smtClean="0"/>
              <a:t>Fens receive both surface and subsurface waters.  Because of this, fens tend to reflect the chemistry of the underlying geology.  They can be quite alkaline when fed from limestone sources.</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Calcareous Fen?</a:t>
            </a:r>
            <a:endParaRPr lang="en-US" dirty="0"/>
          </a:p>
        </p:txBody>
      </p:sp>
      <p:pic>
        <p:nvPicPr>
          <p:cNvPr id="1026" name="Picture 2"/>
          <p:cNvPicPr>
            <a:picLocks noChangeAspect="1" noChangeArrowheads="1"/>
          </p:cNvPicPr>
          <p:nvPr/>
        </p:nvPicPr>
        <p:blipFill>
          <a:blip r:embed="rId3"/>
          <a:srcRect/>
          <a:stretch>
            <a:fillRect/>
          </a:stretch>
        </p:blipFill>
        <p:spPr bwMode="auto">
          <a:xfrm>
            <a:off x="2133600" y="2286000"/>
            <a:ext cx="4292600" cy="299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Calcareous Fen?</a:t>
            </a:r>
            <a:endParaRPr lang="en-US" dirty="0"/>
          </a:p>
        </p:txBody>
      </p:sp>
      <p:pic>
        <p:nvPicPr>
          <p:cNvPr id="2050" name="Picture 2"/>
          <p:cNvPicPr>
            <a:picLocks noChangeAspect="1" noChangeArrowheads="1"/>
          </p:cNvPicPr>
          <p:nvPr/>
        </p:nvPicPr>
        <p:blipFill>
          <a:blip r:embed="rId3"/>
          <a:srcRect/>
          <a:stretch>
            <a:fillRect/>
          </a:stretch>
        </p:blipFill>
        <p:spPr bwMode="auto">
          <a:xfrm>
            <a:off x="2133600" y="2324100"/>
            <a:ext cx="4305300" cy="3009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Paper</a:t>
            </a:r>
            <a:endParaRPr lang="en-US" dirty="0"/>
          </a:p>
        </p:txBody>
      </p:sp>
      <p:sp>
        <p:nvSpPr>
          <p:cNvPr id="3" name="Content Placeholder 2"/>
          <p:cNvSpPr>
            <a:spLocks noGrp="1"/>
          </p:cNvSpPr>
          <p:nvPr>
            <p:ph idx="1"/>
          </p:nvPr>
        </p:nvSpPr>
        <p:spPr/>
        <p:txBody>
          <a:bodyPr/>
          <a:lstStyle/>
          <a:p>
            <a:r>
              <a:rPr lang="en-US" dirty="0" smtClean="0"/>
              <a:t>This article focuses on peat characteristics and groundwater geochemistry of 5 calcareous fens in the state of Minnesota.</a:t>
            </a:r>
          </a:p>
          <a:p>
            <a:pPr>
              <a:buNone/>
            </a:pPr>
            <a:endParaRPr lang="en-US" dirty="0" smtClean="0"/>
          </a:p>
          <a:p>
            <a:pPr lvl="1"/>
            <a:r>
              <a:rPr lang="en-US" sz="2400" dirty="0" smtClean="0"/>
              <a:t>Two of these fens were in the western part of the state, and the other three were located in the eastern portion of Minnesota.</a:t>
            </a:r>
          </a:p>
          <a:p>
            <a:pPr lvl="1">
              <a:buNone/>
            </a:pPr>
            <a:endParaRPr 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Grp="1" noChangeAspect="1" noChangeArrowheads="1"/>
          </p:cNvPicPr>
          <p:nvPr>
            <p:ph idx="1"/>
          </p:nvPr>
        </p:nvPicPr>
        <p:blipFill>
          <a:blip r:embed="rId3"/>
          <a:srcRect/>
          <a:stretch>
            <a:fillRect/>
          </a:stretch>
        </p:blipFill>
        <p:spPr bwMode="auto">
          <a:xfrm>
            <a:off x="2286000" y="914400"/>
            <a:ext cx="4191000" cy="540529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Paper - Peat</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The</a:t>
            </a:r>
            <a:r>
              <a:rPr lang="en-US" baseline="0" dirty="0" smtClean="0"/>
              <a:t> article we selected</a:t>
            </a:r>
            <a:r>
              <a:rPr lang="en-US" dirty="0" smtClean="0"/>
              <a:t>,</a:t>
            </a:r>
            <a:r>
              <a:rPr lang="en-US" baseline="0" dirty="0" smtClean="0"/>
              <a:t> </a:t>
            </a:r>
            <a:r>
              <a:rPr lang="en-US" dirty="0" smtClean="0"/>
              <a:t>which focuses mainly on groundwater geochemistry, </a:t>
            </a:r>
            <a:r>
              <a:rPr lang="en-US" baseline="0" dirty="0" smtClean="0"/>
              <a:t>also touches briefly on the peat characteristics of the fen.</a:t>
            </a:r>
          </a:p>
          <a:p>
            <a:pPr>
              <a:buNone/>
            </a:pPr>
            <a:endParaRPr lang="en-US" baseline="0" dirty="0" smtClean="0"/>
          </a:p>
          <a:p>
            <a:r>
              <a:rPr lang="en-US" baseline="0" dirty="0" smtClean="0"/>
              <a:t>Peat,</a:t>
            </a:r>
            <a:r>
              <a:rPr lang="en-US" dirty="0" smtClean="0"/>
              <a:t> an accumulation of partially decayed plant matter, is deposited in this area.  The peat from calcareous fens has high levels of carbonate in the upper and lower layers, but the middle levels were carbonate depleted.*</a:t>
            </a:r>
          </a:p>
          <a:p>
            <a:pPr>
              <a:buNone/>
            </a:pPr>
            <a:endParaRPr lang="en-US" dirty="0" smtClean="0"/>
          </a:p>
          <a:p>
            <a:r>
              <a:rPr lang="en-US" dirty="0" smtClean="0"/>
              <a:t>Based on radiocarbon dating, the peat accumulated in our select fens between 4700 and 11,000 years BP.  The age ranges occur due to climate change and local </a:t>
            </a:r>
            <a:r>
              <a:rPr lang="en-US" dirty="0" err="1" smtClean="0"/>
              <a:t>hydrogeologic</a:t>
            </a:r>
            <a:r>
              <a:rPr lang="en-US" dirty="0" smtClean="0"/>
              <a:t> conditions.</a:t>
            </a:r>
          </a:p>
          <a:p>
            <a:endParaRPr lang="en-US" dirty="0" smtClean="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6384</TotalTime>
  <Words>1285</Words>
  <Application>Microsoft Office PowerPoint</Application>
  <PresentationFormat>On-screen Show (4:3)</PresentationFormat>
  <Paragraphs>202</Paragraphs>
  <Slides>31</Slides>
  <Notes>31</Notes>
  <HiddenSlides>0</HiddenSlides>
  <MMClips>0</MMClips>
  <ScaleCrop>false</ScaleCrop>
  <HeadingPairs>
    <vt:vector size="4" baseType="variant">
      <vt:variant>
        <vt:lpstr>Theme</vt:lpstr>
      </vt:variant>
      <vt:variant>
        <vt:i4>5</vt:i4>
      </vt:variant>
      <vt:variant>
        <vt:lpstr>Slide Titles</vt:lpstr>
      </vt:variant>
      <vt:variant>
        <vt:i4>31</vt:i4>
      </vt:variant>
    </vt:vector>
  </HeadingPairs>
  <TitlesOfParts>
    <vt:vector size="36" baseType="lpstr">
      <vt:lpstr>Flow</vt:lpstr>
      <vt:lpstr>1_Flow</vt:lpstr>
      <vt:lpstr>Equity</vt:lpstr>
      <vt:lpstr>Concourse</vt:lpstr>
      <vt:lpstr>1_Concourse</vt:lpstr>
      <vt:lpstr>Geochemistry of Calcareous Fens in the Minnesota River Basin</vt:lpstr>
      <vt:lpstr>Overview</vt:lpstr>
      <vt:lpstr>What is a Calcareous Fen?</vt:lpstr>
      <vt:lpstr>What is a Calcareous Fen?</vt:lpstr>
      <vt:lpstr>What is a Calcareous Fen?</vt:lpstr>
      <vt:lpstr>What is a Calcareous Fen?</vt:lpstr>
      <vt:lpstr>Overview of Paper</vt:lpstr>
      <vt:lpstr>Slide 8</vt:lpstr>
      <vt:lpstr>Overview of Paper - Peat</vt:lpstr>
      <vt:lpstr>Overview of Paper – Groundwater Geochemistry</vt:lpstr>
      <vt:lpstr>Additional Research to Paper</vt:lpstr>
      <vt:lpstr>Effects of Nitrogen Runoff</vt:lpstr>
      <vt:lpstr>Effects of Nitrogen Runoff</vt:lpstr>
      <vt:lpstr>Effects of Nitrogen Runoff</vt:lpstr>
      <vt:lpstr>Effects of Nitrogen Runoff</vt:lpstr>
      <vt:lpstr>Effects of Groundwater Arsenic</vt:lpstr>
      <vt:lpstr>Slide 17</vt:lpstr>
      <vt:lpstr>Effects of Groundwater Arsenic</vt:lpstr>
      <vt:lpstr>Effects of Groundwater Arsenic</vt:lpstr>
      <vt:lpstr>Effects of Groundwater Arsenic</vt:lpstr>
      <vt:lpstr>Effects of Groundwater Arsenic</vt:lpstr>
      <vt:lpstr>Effects of CO2 Concentration</vt:lpstr>
      <vt:lpstr>Effects of CO2 Concentration</vt:lpstr>
      <vt:lpstr>Effects of CO2 Concentration</vt:lpstr>
      <vt:lpstr>Effects of CO2 Concentration</vt:lpstr>
      <vt:lpstr>Effects of CO2 Concentration </vt:lpstr>
      <vt:lpstr>Conclusion</vt:lpstr>
      <vt:lpstr>Conclusion</vt:lpstr>
      <vt:lpstr>Conclusion</vt:lpstr>
      <vt:lpstr>References</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Geochemistry of Calcareous Fens in the Minnesota River Basin</dc:title>
  <dc:creator>Hunter J</dc:creator>
  <cp:lastModifiedBy>ITS-Clusters</cp:lastModifiedBy>
  <cp:revision>49</cp:revision>
  <dcterms:created xsi:type="dcterms:W3CDTF">2008-12-04T04:44:14Z</dcterms:created>
  <dcterms:modified xsi:type="dcterms:W3CDTF">2008-12-10T17:21:17Z</dcterms:modified>
</cp:coreProperties>
</file>